
<file path=[Content_Types].xml><?xml version="1.0" encoding="utf-8"?>
<Types xmlns="http://schemas.openxmlformats.org/package/2006/content-types">
  <Default Extension="emf" ContentType="image/x-emf"/>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7" r:id="rId4"/>
  </p:sldMasterIdLst>
  <p:notesMasterIdLst>
    <p:notesMasterId r:id="rId20"/>
  </p:notesMasterIdLst>
  <p:sldIdLst>
    <p:sldId id="309" r:id="rId5"/>
    <p:sldId id="326" r:id="rId6"/>
    <p:sldId id="325" r:id="rId7"/>
    <p:sldId id="327" r:id="rId8"/>
    <p:sldId id="328" r:id="rId9"/>
    <p:sldId id="330" r:id="rId10"/>
    <p:sldId id="329" r:id="rId11"/>
    <p:sldId id="331" r:id="rId12"/>
    <p:sldId id="332" r:id="rId13"/>
    <p:sldId id="333" r:id="rId14"/>
    <p:sldId id="334" r:id="rId15"/>
    <p:sldId id="335" r:id="rId16"/>
    <p:sldId id="336" r:id="rId17"/>
    <p:sldId id="324" r:id="rId18"/>
    <p:sldId id="337" r:id="rId19"/>
  </p:sldIdLst>
  <p:sldSz cx="12188825" cy="6858000"/>
  <p:notesSz cx="7026275" cy="9312275"/>
  <p:defaultTextStyle>
    <a:defPPr>
      <a:defRPr lang="en-US"/>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19ECDE88-7585-4891-AE36-AD1E57BA87B7}">
          <p14:sldIdLst>
            <p14:sldId id="309"/>
            <p14:sldId id="326"/>
            <p14:sldId id="325"/>
            <p14:sldId id="327"/>
            <p14:sldId id="328"/>
            <p14:sldId id="330"/>
            <p14:sldId id="329"/>
            <p14:sldId id="331"/>
            <p14:sldId id="332"/>
            <p14:sldId id="333"/>
            <p14:sldId id="334"/>
            <p14:sldId id="335"/>
            <p14:sldId id="336"/>
            <p14:sldId id="324"/>
          </p14:sldIdLst>
        </p14:section>
        <p14:section name="Backup" id="{A2C3B406-C047-4CE8-82BB-33F00E3EE84A}">
          <p14:sldIdLst>
            <p14:sldId id="337"/>
          </p14:sldIdLst>
        </p14:section>
      </p14:sectionLst>
    </p:ext>
    <p:ext uri="{EFAFB233-063F-42B5-8137-9DF3F51BA10A}">
      <p15:sldGuideLst xmlns:p15="http://schemas.microsoft.com/office/powerpoint/2012/main">
        <p15:guide id="1" orient="horz" pos="624" userDrawn="1">
          <p15:clr>
            <a:srgbClr val="A4A3A4"/>
          </p15:clr>
        </p15:guide>
        <p15:guide id="2" pos="379" userDrawn="1">
          <p15:clr>
            <a:srgbClr val="A4A3A4"/>
          </p15:clr>
        </p15:guide>
        <p15:guide id="3" pos="7291"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Author" initials="A"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B9798"/>
    <a:srgbClr val="233670"/>
    <a:srgbClr val="6A7070"/>
    <a:srgbClr val="E8E7E7"/>
    <a:srgbClr val="E1E6EA"/>
    <a:srgbClr val="BDCBCC"/>
    <a:srgbClr val="979FA1"/>
    <a:srgbClr val="787C7D"/>
    <a:srgbClr val="B0BCBC"/>
    <a:srgbClr val="87939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054" autoAdjust="0"/>
    <p:restoredTop sz="95149" autoAdjust="0"/>
  </p:normalViewPr>
  <p:slideViewPr>
    <p:cSldViewPr snapToGrid="0">
      <p:cViewPr varScale="1">
        <p:scale>
          <a:sx n="144" d="100"/>
          <a:sy n="144" d="100"/>
        </p:scale>
        <p:origin x="424" y="84"/>
      </p:cViewPr>
      <p:guideLst>
        <p:guide orient="horz" pos="624"/>
        <p:guide pos="379"/>
        <p:guide pos="7291"/>
      </p:guideLst>
    </p:cSldViewPr>
  </p:slid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commentAuthors" Target="commen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4719" cy="465614"/>
          </a:xfrm>
          <a:prstGeom prst="rect">
            <a:avLst/>
          </a:prstGeom>
        </p:spPr>
        <p:txBody>
          <a:bodyPr vert="horz" lIns="92821" tIns="46410" rIns="92821" bIns="46410" rtlCol="0"/>
          <a:lstStyle>
            <a:lvl1pPr algn="l">
              <a:defRPr sz="1200"/>
            </a:lvl1pPr>
          </a:lstStyle>
          <a:p>
            <a:endParaRPr lang="en-US" dirty="0"/>
          </a:p>
        </p:txBody>
      </p:sp>
      <p:sp>
        <p:nvSpPr>
          <p:cNvPr id="3" name="Date Placeholder 2"/>
          <p:cNvSpPr>
            <a:spLocks noGrp="1"/>
          </p:cNvSpPr>
          <p:nvPr>
            <p:ph type="dt" idx="1"/>
          </p:nvPr>
        </p:nvSpPr>
        <p:spPr>
          <a:xfrm>
            <a:off x="3979930" y="0"/>
            <a:ext cx="3044719" cy="465614"/>
          </a:xfrm>
          <a:prstGeom prst="rect">
            <a:avLst/>
          </a:prstGeom>
        </p:spPr>
        <p:txBody>
          <a:bodyPr vert="horz" lIns="92821" tIns="46410" rIns="92821" bIns="46410" rtlCol="0"/>
          <a:lstStyle>
            <a:lvl1pPr algn="r">
              <a:defRPr sz="1200"/>
            </a:lvl1pPr>
          </a:lstStyle>
          <a:p>
            <a:fld id="{7AB488F7-1FAC-40D2-BB7E-BA3CE28D8950}" type="datetimeFigureOut">
              <a:rPr lang="en-US" smtClean="0"/>
              <a:pPr/>
              <a:t>4/9/2024</a:t>
            </a:fld>
            <a:endParaRPr lang="en-US" dirty="0"/>
          </a:p>
        </p:txBody>
      </p:sp>
      <p:sp>
        <p:nvSpPr>
          <p:cNvPr id="4" name="Slide Image Placeholder 3"/>
          <p:cNvSpPr>
            <a:spLocks noGrp="1" noRot="1" noChangeAspect="1"/>
          </p:cNvSpPr>
          <p:nvPr>
            <p:ph type="sldImg" idx="2"/>
          </p:nvPr>
        </p:nvSpPr>
        <p:spPr>
          <a:xfrm>
            <a:off x="409575" y="698500"/>
            <a:ext cx="6207125" cy="3492500"/>
          </a:xfrm>
          <a:prstGeom prst="rect">
            <a:avLst/>
          </a:prstGeom>
          <a:noFill/>
          <a:ln w="12700">
            <a:solidFill>
              <a:prstClr val="black"/>
            </a:solidFill>
          </a:ln>
        </p:spPr>
        <p:txBody>
          <a:bodyPr vert="horz" lIns="92821" tIns="46410" rIns="92821" bIns="46410" rtlCol="0" anchor="ctr"/>
          <a:lstStyle/>
          <a:p>
            <a:endParaRPr lang="en-US" dirty="0"/>
          </a:p>
        </p:txBody>
      </p:sp>
      <p:sp>
        <p:nvSpPr>
          <p:cNvPr id="5" name="Notes Placeholder 4"/>
          <p:cNvSpPr>
            <a:spLocks noGrp="1"/>
          </p:cNvSpPr>
          <p:nvPr>
            <p:ph type="body" sz="quarter" idx="3"/>
          </p:nvPr>
        </p:nvSpPr>
        <p:spPr>
          <a:xfrm>
            <a:off x="702628" y="4423331"/>
            <a:ext cx="5621020" cy="4190524"/>
          </a:xfrm>
          <a:prstGeom prst="rect">
            <a:avLst/>
          </a:prstGeom>
        </p:spPr>
        <p:txBody>
          <a:bodyPr vert="horz" lIns="92821" tIns="46410" rIns="92821" bIns="4641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45045"/>
            <a:ext cx="3044719" cy="465614"/>
          </a:xfrm>
          <a:prstGeom prst="rect">
            <a:avLst/>
          </a:prstGeom>
        </p:spPr>
        <p:txBody>
          <a:bodyPr vert="horz" lIns="92821" tIns="46410" rIns="92821" bIns="4641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9930" y="8845045"/>
            <a:ext cx="3044719" cy="465614"/>
          </a:xfrm>
          <a:prstGeom prst="rect">
            <a:avLst/>
          </a:prstGeom>
        </p:spPr>
        <p:txBody>
          <a:bodyPr vert="horz" lIns="92821" tIns="46410" rIns="92821" bIns="46410" rtlCol="0" anchor="b"/>
          <a:lstStyle>
            <a:lvl1pPr algn="r">
              <a:defRPr sz="1200"/>
            </a:lvl1pPr>
          </a:lstStyle>
          <a:p>
            <a:fld id="{CA2D21D1-52E2-420B-B491-CFF6D7BB79FB}" type="slidenum">
              <a:rPr lang="en-US" smtClean="0"/>
              <a:pPr/>
              <a:t>‹#›</a:t>
            </a:fld>
            <a:endParaRPr lang="en-US" dirty="0"/>
          </a:p>
        </p:txBody>
      </p:sp>
    </p:spTree>
    <p:extLst>
      <p:ext uri="{BB962C8B-B14F-4D97-AF65-F5344CB8AC3E}">
        <p14:creationId xmlns:p14="http://schemas.microsoft.com/office/powerpoint/2010/main" val="2239478695"/>
      </p:ext>
    </p:extLst>
  </p:cSld>
  <p:clrMap bg1="lt1" tx1="dk1" bg2="lt2" tx2="dk2" accent1="accent1" accent2="accent2" accent3="accent3" accent4="accent4" accent5="accent5" accent6="accent6" hlink="hlink" folHlink="folHlink"/>
  <p:notesStyle>
    <a:lvl1pPr marL="0" algn="l" defTabSz="1218987" rtl="0" eaLnBrk="1" latinLnBrk="0" hangingPunct="1">
      <a:defRPr sz="1600" kern="1200">
        <a:solidFill>
          <a:schemeClr val="tx1"/>
        </a:solidFill>
        <a:latin typeface="+mn-lt"/>
        <a:ea typeface="+mn-ea"/>
        <a:cs typeface="+mn-cs"/>
      </a:defRPr>
    </a:lvl1pPr>
    <a:lvl2pPr marL="609493" algn="l" defTabSz="1218987" rtl="0" eaLnBrk="1" latinLnBrk="0" hangingPunct="1">
      <a:defRPr sz="1600" kern="1200">
        <a:solidFill>
          <a:schemeClr val="tx1"/>
        </a:solidFill>
        <a:latin typeface="+mn-lt"/>
        <a:ea typeface="+mn-ea"/>
        <a:cs typeface="+mn-cs"/>
      </a:defRPr>
    </a:lvl2pPr>
    <a:lvl3pPr marL="1218987" algn="l" defTabSz="1218987" rtl="0" eaLnBrk="1" latinLnBrk="0" hangingPunct="1">
      <a:defRPr sz="1600" kern="1200">
        <a:solidFill>
          <a:schemeClr val="tx1"/>
        </a:solidFill>
        <a:latin typeface="+mn-lt"/>
        <a:ea typeface="+mn-ea"/>
        <a:cs typeface="+mn-cs"/>
      </a:defRPr>
    </a:lvl3pPr>
    <a:lvl4pPr marL="1828480" algn="l" defTabSz="1218987" rtl="0" eaLnBrk="1" latinLnBrk="0" hangingPunct="1">
      <a:defRPr sz="1600" kern="1200">
        <a:solidFill>
          <a:schemeClr val="tx1"/>
        </a:solidFill>
        <a:latin typeface="+mn-lt"/>
        <a:ea typeface="+mn-ea"/>
        <a:cs typeface="+mn-cs"/>
      </a:defRPr>
    </a:lvl4pPr>
    <a:lvl5pPr marL="2437973" algn="l" defTabSz="1218987" rtl="0" eaLnBrk="1" latinLnBrk="0" hangingPunct="1">
      <a:defRPr sz="1600" kern="1200">
        <a:solidFill>
          <a:schemeClr val="tx1"/>
        </a:solidFill>
        <a:latin typeface="+mn-lt"/>
        <a:ea typeface="+mn-ea"/>
        <a:cs typeface="+mn-cs"/>
      </a:defRPr>
    </a:lvl5pPr>
    <a:lvl6pPr marL="3047467" algn="l" defTabSz="1218987" rtl="0" eaLnBrk="1" latinLnBrk="0" hangingPunct="1">
      <a:defRPr sz="1600" kern="1200">
        <a:solidFill>
          <a:schemeClr val="tx1"/>
        </a:solidFill>
        <a:latin typeface="+mn-lt"/>
        <a:ea typeface="+mn-ea"/>
        <a:cs typeface="+mn-cs"/>
      </a:defRPr>
    </a:lvl6pPr>
    <a:lvl7pPr marL="3656960" algn="l" defTabSz="1218987" rtl="0" eaLnBrk="1" latinLnBrk="0" hangingPunct="1">
      <a:defRPr sz="1600" kern="1200">
        <a:solidFill>
          <a:schemeClr val="tx1"/>
        </a:solidFill>
        <a:latin typeface="+mn-lt"/>
        <a:ea typeface="+mn-ea"/>
        <a:cs typeface="+mn-cs"/>
      </a:defRPr>
    </a:lvl7pPr>
    <a:lvl8pPr marL="4266453" algn="l" defTabSz="1218987" rtl="0" eaLnBrk="1" latinLnBrk="0" hangingPunct="1">
      <a:defRPr sz="1600" kern="1200">
        <a:solidFill>
          <a:schemeClr val="tx1"/>
        </a:solidFill>
        <a:latin typeface="+mn-lt"/>
        <a:ea typeface="+mn-ea"/>
        <a:cs typeface="+mn-cs"/>
      </a:defRPr>
    </a:lvl8pPr>
    <a:lvl9pPr marL="4875947" algn="l" defTabSz="1218987"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defTabSz="464104">
              <a:defRPr/>
            </a:pPr>
            <a:fld id="{2294AD36-6204-4DBB-9AE6-2FD9294D7756}" type="slidenum">
              <a:rPr lang="en-US">
                <a:solidFill>
                  <a:prstClr val="black"/>
                </a:solidFill>
                <a:latin typeface="Calibri" panose="020F0502020204030204"/>
              </a:rPr>
              <a:pPr defTabSz="464104">
                <a:defRPr/>
              </a:pPr>
              <a:t>1</a:t>
            </a:fld>
            <a:endParaRPr lang="en-US">
              <a:solidFill>
                <a:prstClr val="black"/>
              </a:solidFill>
              <a:latin typeface="Calibri" panose="020F0502020204030204"/>
            </a:endParaRPr>
          </a:p>
        </p:txBody>
      </p:sp>
    </p:spTree>
    <p:extLst>
      <p:ext uri="{BB962C8B-B14F-4D97-AF65-F5344CB8AC3E}">
        <p14:creationId xmlns:p14="http://schemas.microsoft.com/office/powerpoint/2010/main" val="403504029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print">
            <a:extLst>
              <a:ext uri="{28A0092B-C50C-407E-A947-70E740481C1C}">
                <a14:useLocalDpi xmlns:a14="http://schemas.microsoft.com/office/drawing/2010/main" val="0"/>
              </a:ext>
            </a:extLst>
          </a:blip>
          <a:srcRect t="49815"/>
          <a:stretch/>
        </p:blipFill>
        <p:spPr>
          <a:xfrm>
            <a:off x="0" y="4276726"/>
            <a:ext cx="12188825" cy="2581275"/>
          </a:xfrm>
          <a:prstGeom prst="rect">
            <a:avLst/>
          </a:prstGeom>
        </p:spPr>
      </p:pic>
      <p:sp>
        <p:nvSpPr>
          <p:cNvPr id="2" name="Title 1"/>
          <p:cNvSpPr>
            <a:spLocks noGrp="1"/>
          </p:cNvSpPr>
          <p:nvPr>
            <p:ph type="ctrTitle"/>
          </p:nvPr>
        </p:nvSpPr>
        <p:spPr>
          <a:xfrm>
            <a:off x="7082699" y="941131"/>
            <a:ext cx="4389625" cy="2387600"/>
          </a:xfrm>
        </p:spPr>
        <p:txBody>
          <a:bodyPr anchor="t">
            <a:noAutofit/>
          </a:bodyPr>
          <a:lstStyle>
            <a:lvl1pPr algn="ctr">
              <a:defRPr sz="4400">
                <a:solidFill>
                  <a:srgbClr val="002060"/>
                </a:solidFill>
                <a:latin typeface="Segoe UI Semibold" panose="020B0702040204020203" pitchFamily="34" charset="0"/>
              </a:defRPr>
            </a:lvl1pPr>
          </a:lstStyle>
          <a:p>
            <a:r>
              <a:rPr lang="en-US" dirty="0"/>
              <a:t>Click to edit Master title style</a:t>
            </a:r>
          </a:p>
        </p:txBody>
      </p:sp>
      <p:sp>
        <p:nvSpPr>
          <p:cNvPr id="3" name="Subtitle 2"/>
          <p:cNvSpPr>
            <a:spLocks noGrp="1"/>
          </p:cNvSpPr>
          <p:nvPr>
            <p:ph type="subTitle" idx="1"/>
          </p:nvPr>
        </p:nvSpPr>
        <p:spPr>
          <a:xfrm>
            <a:off x="7082699" y="3626752"/>
            <a:ext cx="4389625" cy="829919"/>
          </a:xfrm>
        </p:spPr>
        <p:txBody>
          <a:bodyPr/>
          <a:lstStyle>
            <a:lvl1pPr marL="0" indent="0" algn="ctr">
              <a:buNone/>
              <a:defRPr sz="2400">
                <a:solidFill>
                  <a:srgbClr val="00359E"/>
                </a:solidFill>
                <a:latin typeface="Segoe UI Semilight" panose="020B0402040204020203" pitchFamily="34" charset="0"/>
                <a:cs typeface="Segoe UI Semilight" panose="020B040204020402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p:cNvSpPr>
            <a:spLocks noGrp="1"/>
          </p:cNvSpPr>
          <p:nvPr>
            <p:ph type="dt" sz="half" idx="10"/>
          </p:nvPr>
        </p:nvSpPr>
        <p:spPr/>
        <p:txBody>
          <a:bodyPr/>
          <a:lstStyle/>
          <a:p>
            <a:fld id="{013CF1A2-3CAC-4564-B483-2E3C1F93E538}" type="datetimeFigureOut">
              <a:rPr lang="en-US" smtClean="0"/>
              <a:t>4/9/2024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B771A7-AF6A-44EE-85DB-F1B8B04FEC87}" type="slidenum">
              <a:rPr lang="en-US" smtClean="0"/>
              <a:t>‹#›</a:t>
            </a:fld>
            <a:endParaRPr lang="en-US"/>
          </a:p>
        </p:txBody>
      </p:sp>
      <p:grpSp>
        <p:nvGrpSpPr>
          <p:cNvPr id="12" name="Group 11"/>
          <p:cNvGrpSpPr/>
          <p:nvPr userDrawn="1"/>
        </p:nvGrpSpPr>
        <p:grpSpPr>
          <a:xfrm>
            <a:off x="725072" y="939115"/>
            <a:ext cx="5632883" cy="2034745"/>
            <a:chOff x="543945" y="939114"/>
            <a:chExt cx="4225763" cy="2034745"/>
          </a:xfrm>
        </p:grpSpPr>
        <p:pic>
          <p:nvPicPr>
            <p:cNvPr id="9" name="Picture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43945" y="1569226"/>
              <a:ext cx="3673829" cy="711249"/>
            </a:xfrm>
            <a:prstGeom prst="rect">
              <a:avLst/>
            </a:prstGeom>
          </p:spPr>
        </p:pic>
        <p:cxnSp>
          <p:nvCxnSpPr>
            <p:cNvPr id="11" name="Straight Connector 10"/>
            <p:cNvCxnSpPr/>
            <p:nvPr userDrawn="1"/>
          </p:nvCxnSpPr>
          <p:spPr>
            <a:xfrm>
              <a:off x="4769708" y="939114"/>
              <a:ext cx="0" cy="2034745"/>
            </a:xfrm>
            <a:prstGeom prst="line">
              <a:avLst/>
            </a:prstGeom>
          </p:spPr>
          <p:style>
            <a:lnRef idx="1">
              <a:schemeClr val="accent1"/>
            </a:lnRef>
            <a:fillRef idx="0">
              <a:schemeClr val="accent1"/>
            </a:fillRef>
            <a:effectRef idx="0">
              <a:schemeClr val="accent1"/>
            </a:effectRef>
            <a:fontRef idx="minor">
              <a:schemeClr val="tx1"/>
            </a:fontRef>
          </p:style>
        </p:cxnSp>
      </p:grpSp>
      <p:sp>
        <p:nvSpPr>
          <p:cNvPr id="8" name="Rectangle 7">
            <a:extLst>
              <a:ext uri="{FF2B5EF4-FFF2-40B4-BE49-F238E27FC236}">
                <a16:creationId xmlns:a16="http://schemas.microsoft.com/office/drawing/2014/main" id="{EBAB953C-62F5-27B2-77DB-C971763B5CD6}"/>
              </a:ext>
            </a:extLst>
          </p:cNvPr>
          <p:cNvSpPr/>
          <p:nvPr userDrawn="1"/>
        </p:nvSpPr>
        <p:spPr>
          <a:xfrm>
            <a:off x="420283" y="1391478"/>
            <a:ext cx="1522107" cy="11897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descr="FAA_logo_color">
            <a:extLst>
              <a:ext uri="{FF2B5EF4-FFF2-40B4-BE49-F238E27FC236}">
                <a16:creationId xmlns:a16="http://schemas.microsoft.com/office/drawing/2014/main" id="{0050E01A-3F6A-4F42-1CA3-D45A941EF0B6}"/>
              </a:ext>
            </a:extLst>
          </p:cNvPr>
          <p:cNvPicPr>
            <a:picLocks noChangeAspect="1"/>
          </p:cNvPicPr>
          <p:nvPr userDrawn="1"/>
        </p:nvPicPr>
        <p:blipFill>
          <a:blip r:embed="rId4" cstate="print">
            <a:extLst>
              <a:ext uri="{28A0092B-C50C-407E-A947-70E740481C1C}">
                <a14:useLocalDpi xmlns:a14="http://schemas.microsoft.com/office/drawing/2010/main"/>
              </a:ext>
            </a:extLst>
          </a:blip>
          <a:srcRect/>
          <a:stretch>
            <a:fillRect/>
          </a:stretch>
        </p:blipFill>
        <p:spPr bwMode="auto">
          <a:xfrm>
            <a:off x="550962" y="1303990"/>
            <a:ext cx="1260748" cy="1292747"/>
          </a:xfrm>
          <a:prstGeom prst="rect">
            <a:avLst/>
          </a:prstGeom>
          <a:noFill/>
          <a:ln w="9525">
            <a:noFill/>
            <a:miter lim="800000"/>
            <a:headEnd/>
            <a:tailEnd/>
          </a:ln>
        </p:spPr>
      </p:pic>
    </p:spTree>
    <p:extLst>
      <p:ext uri="{BB962C8B-B14F-4D97-AF65-F5344CB8AC3E}">
        <p14:creationId xmlns:p14="http://schemas.microsoft.com/office/powerpoint/2010/main" val="20289282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13CF1A2-3CAC-4564-B483-2E3C1F93E538}" type="datetimeFigureOut">
              <a:rPr lang="en-US" smtClean="0"/>
              <a:t>4/9/2024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B771A7-AF6A-44EE-85DB-F1B8B04FEC87}" type="slidenum">
              <a:rPr lang="en-US" smtClean="0"/>
              <a:t>‹#›</a:t>
            </a:fld>
            <a:endParaRPr lang="en-US"/>
          </a:p>
        </p:txBody>
      </p:sp>
    </p:spTree>
    <p:extLst>
      <p:ext uri="{BB962C8B-B14F-4D97-AF65-F5344CB8AC3E}">
        <p14:creationId xmlns:p14="http://schemas.microsoft.com/office/powerpoint/2010/main" val="31395952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2629" y="365125"/>
            <a:ext cx="2628215" cy="5811838"/>
          </a:xfrm>
        </p:spPr>
        <p:txBody>
          <a:bodyPr vert="eaVert"/>
          <a:lstStyle>
            <a:lvl1pPr>
              <a:defRPr>
                <a:solidFill>
                  <a:srgbClr val="002060"/>
                </a:solidFil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837982" y="365125"/>
            <a:ext cx="7732286" cy="5811838"/>
          </a:xfrm>
        </p:spPr>
        <p:txBody>
          <a:bodyPr vert="eaVert"/>
          <a:lstStyle>
            <a:lvl1pPr>
              <a:defRPr>
                <a:solidFill>
                  <a:srgbClr val="00359E"/>
                </a:solidFill>
              </a:defRPr>
            </a:lvl1pPr>
            <a:lvl2pPr>
              <a:defRPr>
                <a:solidFill>
                  <a:srgbClr val="00359E"/>
                </a:solidFill>
              </a:defRPr>
            </a:lvl2pPr>
            <a:lvl3pPr>
              <a:defRPr>
                <a:solidFill>
                  <a:srgbClr val="00359E"/>
                </a:solidFill>
              </a:defRPr>
            </a:lvl3pPr>
            <a:lvl4pPr>
              <a:defRPr>
                <a:solidFill>
                  <a:srgbClr val="00359E"/>
                </a:solidFill>
              </a:defRPr>
            </a:lvl4pPr>
            <a:lvl5pPr>
              <a:defRPr>
                <a:solidFill>
                  <a:srgbClr val="00359E"/>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13CF1A2-3CAC-4564-B483-2E3C1F93E538}" type="datetimeFigureOut">
              <a:rPr lang="en-US" smtClean="0"/>
              <a:t>4/9/2024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B771A7-AF6A-44EE-85DB-F1B8B04FEC87}" type="slidenum">
              <a:rPr lang="en-US" smtClean="0"/>
              <a:t>‹#›</a:t>
            </a:fld>
            <a:endParaRPr lang="en-US"/>
          </a:p>
        </p:txBody>
      </p:sp>
    </p:spTree>
    <p:extLst>
      <p:ext uri="{BB962C8B-B14F-4D97-AF65-F5344CB8AC3E}">
        <p14:creationId xmlns:p14="http://schemas.microsoft.com/office/powerpoint/2010/main" val="31115413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print">
            <a:extLst>
              <a:ext uri="{28A0092B-C50C-407E-A947-70E740481C1C}">
                <a14:useLocalDpi xmlns:a14="http://schemas.microsoft.com/office/drawing/2010/main" val="0"/>
              </a:ext>
            </a:extLst>
          </a:blip>
          <a:srcRect l="10625" t="49815" r="10306" b="36976"/>
          <a:stretch/>
        </p:blipFill>
        <p:spPr>
          <a:xfrm>
            <a:off x="0" y="6176964"/>
            <a:ext cx="12188825" cy="679451"/>
          </a:xfrm>
          <a:prstGeom prst="rect">
            <a:avLst/>
          </a:prstGeom>
        </p:spPr>
      </p:pic>
      <p:sp>
        <p:nvSpPr>
          <p:cNvPr id="2" name="Title 1"/>
          <p:cNvSpPr>
            <a:spLocks noGrp="1"/>
          </p:cNvSpPr>
          <p:nvPr>
            <p:ph type="title"/>
          </p:nvPr>
        </p:nvSpPr>
        <p:spPr/>
        <p:txBody>
          <a:bodyPr/>
          <a:lstStyle>
            <a:lvl1pPr>
              <a:defRPr b="1">
                <a:solidFill>
                  <a:srgbClr val="002060"/>
                </a:solidFill>
                <a:latin typeface="Segoe UI Semilight" panose="020B0402040204020203" pitchFamily="34" charset="0"/>
                <a:cs typeface="Segoe UI Semilight" panose="020B0402040204020203"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a:solidFill>
                  <a:srgbClr val="00359E"/>
                </a:solidFill>
                <a:latin typeface="Segoe UI Semilight" panose="020B0402040204020203" pitchFamily="34" charset="0"/>
                <a:cs typeface="Segoe UI Semilight" panose="020B0402040204020203" pitchFamily="34" charset="0"/>
              </a:defRPr>
            </a:lvl1pPr>
            <a:lvl2pPr>
              <a:defRPr>
                <a:solidFill>
                  <a:srgbClr val="00359E"/>
                </a:solidFill>
                <a:latin typeface="Segoe UI Semilight" panose="020B0402040204020203" pitchFamily="34" charset="0"/>
                <a:cs typeface="Segoe UI Semilight" panose="020B0402040204020203" pitchFamily="34" charset="0"/>
              </a:defRPr>
            </a:lvl2pPr>
            <a:lvl3pPr>
              <a:defRPr>
                <a:solidFill>
                  <a:srgbClr val="00359E"/>
                </a:solidFill>
                <a:latin typeface="Segoe UI Semilight" panose="020B0402040204020203" pitchFamily="34" charset="0"/>
                <a:cs typeface="Segoe UI Semilight" panose="020B0402040204020203" pitchFamily="34" charset="0"/>
              </a:defRPr>
            </a:lvl3pPr>
            <a:lvl4pPr>
              <a:defRPr>
                <a:solidFill>
                  <a:srgbClr val="00359E"/>
                </a:solidFill>
                <a:latin typeface="Segoe UI Semilight" panose="020B0402040204020203" pitchFamily="34" charset="0"/>
                <a:cs typeface="Segoe UI Semilight" panose="020B0402040204020203" pitchFamily="34" charset="0"/>
              </a:defRPr>
            </a:lvl4pPr>
            <a:lvl5pPr>
              <a:defRPr>
                <a:solidFill>
                  <a:srgbClr val="00359E"/>
                </a:solidFill>
                <a:latin typeface="Segoe UI Semilight" panose="020B0402040204020203" pitchFamily="34" charset="0"/>
                <a:cs typeface="Segoe UI Semilight" panose="020B0402040204020203"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solidFill>
                  <a:srgbClr val="0070C0"/>
                </a:solidFill>
              </a:defRPr>
            </a:lvl1pPr>
          </a:lstStyle>
          <a:p>
            <a:fld id="{013CF1A2-3CAC-4564-B483-2E3C1F93E538}" type="datetimeFigureOut">
              <a:rPr lang="en-US" smtClean="0"/>
              <a:pPr/>
              <a:t>4/9/2024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0070C0"/>
                </a:solidFill>
              </a:defRPr>
            </a:lvl1pPr>
          </a:lstStyle>
          <a:p>
            <a:fld id="{FDB771A7-AF6A-44EE-85DB-F1B8B04FEC87}" type="slidenum">
              <a:rPr lang="en-US" smtClean="0"/>
              <a:pPr/>
              <a:t>‹#›</a:t>
            </a:fld>
            <a:endParaRPr lang="en-US"/>
          </a:p>
        </p:txBody>
      </p:sp>
    </p:spTree>
    <p:extLst>
      <p:ext uri="{BB962C8B-B14F-4D97-AF65-F5344CB8AC3E}">
        <p14:creationId xmlns:p14="http://schemas.microsoft.com/office/powerpoint/2010/main" val="30263089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013CF1A2-3CAC-4564-B483-2E3C1F93E538}" type="datetimeFigureOut">
              <a:rPr lang="en-US" smtClean="0"/>
              <a:t>4/9/2024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B771A7-AF6A-44EE-85DB-F1B8B04FEC87}" type="slidenum">
              <a:rPr lang="en-US" smtClean="0"/>
              <a:t>‹#›</a:t>
            </a:fld>
            <a:endParaRPr lang="en-US"/>
          </a:p>
        </p:txBody>
      </p:sp>
      <p:pic>
        <p:nvPicPr>
          <p:cNvPr id="7" name="Picture 6"/>
          <p:cNvPicPr>
            <a:picLocks noChangeAspect="1"/>
          </p:cNvPicPr>
          <p:nvPr userDrawn="1"/>
        </p:nvPicPr>
        <p:blipFill rotWithShape="1">
          <a:blip r:embed="rId2" cstate="print">
            <a:extLst>
              <a:ext uri="{28A0092B-C50C-407E-A947-70E740481C1C}">
                <a14:useLocalDpi xmlns:a14="http://schemas.microsoft.com/office/drawing/2010/main" val="0"/>
              </a:ext>
            </a:extLst>
          </a:blip>
          <a:srcRect t="49815"/>
          <a:stretch/>
        </p:blipFill>
        <p:spPr>
          <a:xfrm>
            <a:off x="0" y="4276726"/>
            <a:ext cx="12188825" cy="2581275"/>
          </a:xfrm>
          <a:prstGeom prst="rect">
            <a:avLst/>
          </a:prstGeom>
        </p:spPr>
      </p:pic>
      <p:sp>
        <p:nvSpPr>
          <p:cNvPr id="8" name="Title 1"/>
          <p:cNvSpPr>
            <a:spLocks noGrp="1"/>
          </p:cNvSpPr>
          <p:nvPr>
            <p:ph type="ctrTitle"/>
          </p:nvPr>
        </p:nvSpPr>
        <p:spPr>
          <a:xfrm>
            <a:off x="7082699" y="792847"/>
            <a:ext cx="4389625" cy="2387600"/>
          </a:xfrm>
        </p:spPr>
        <p:txBody>
          <a:bodyPr anchor="b">
            <a:noAutofit/>
          </a:bodyPr>
          <a:lstStyle>
            <a:lvl1pPr algn="ctr">
              <a:defRPr sz="4800">
                <a:solidFill>
                  <a:srgbClr val="002060"/>
                </a:solidFill>
                <a:latin typeface="Segoe UI Semibold" panose="020B0702040204020203" pitchFamily="34" charset="0"/>
              </a:defRPr>
            </a:lvl1pPr>
          </a:lstStyle>
          <a:p>
            <a:r>
              <a:rPr lang="en-US" dirty="0"/>
              <a:t>Click to edit Master title style</a:t>
            </a:r>
          </a:p>
        </p:txBody>
      </p:sp>
      <p:sp>
        <p:nvSpPr>
          <p:cNvPr id="9" name="Subtitle 2"/>
          <p:cNvSpPr>
            <a:spLocks noGrp="1"/>
          </p:cNvSpPr>
          <p:nvPr>
            <p:ph type="subTitle" idx="1"/>
          </p:nvPr>
        </p:nvSpPr>
        <p:spPr>
          <a:xfrm>
            <a:off x="7082699" y="3272523"/>
            <a:ext cx="4389625" cy="829919"/>
          </a:xfrm>
        </p:spPr>
        <p:txBody>
          <a:bodyPr/>
          <a:lstStyle>
            <a:lvl1pPr marL="0" indent="0" algn="ctr">
              <a:buNone/>
              <a:defRPr sz="2400">
                <a:solidFill>
                  <a:srgbClr val="00359E"/>
                </a:solidFill>
                <a:latin typeface="Segoe UI Semilight" panose="020B0402040204020203" pitchFamily="34" charset="0"/>
                <a:cs typeface="Segoe UI Semilight" panose="020B040204020402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grpSp>
        <p:nvGrpSpPr>
          <p:cNvPr id="10" name="Group 9"/>
          <p:cNvGrpSpPr/>
          <p:nvPr userDrawn="1"/>
        </p:nvGrpSpPr>
        <p:grpSpPr>
          <a:xfrm>
            <a:off x="725072" y="939115"/>
            <a:ext cx="5632883" cy="2034745"/>
            <a:chOff x="543945" y="939114"/>
            <a:chExt cx="4225763" cy="2034745"/>
          </a:xfrm>
        </p:grpSpPr>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43945" y="1569226"/>
              <a:ext cx="3673829" cy="711249"/>
            </a:xfrm>
            <a:prstGeom prst="rect">
              <a:avLst/>
            </a:prstGeom>
          </p:spPr>
        </p:pic>
        <p:cxnSp>
          <p:nvCxnSpPr>
            <p:cNvPr id="12" name="Straight Connector 11"/>
            <p:cNvCxnSpPr/>
            <p:nvPr userDrawn="1"/>
          </p:nvCxnSpPr>
          <p:spPr>
            <a:xfrm>
              <a:off x="4769708" y="939114"/>
              <a:ext cx="0" cy="2034745"/>
            </a:xfrm>
            <a:prstGeom prst="line">
              <a:avLst/>
            </a:prstGeom>
          </p:spPr>
          <p:style>
            <a:lnRef idx="1">
              <a:schemeClr val="accent1"/>
            </a:lnRef>
            <a:fillRef idx="0">
              <a:schemeClr val="accent1"/>
            </a:fillRef>
            <a:effectRef idx="0">
              <a:schemeClr val="accent1"/>
            </a:effectRef>
            <a:fontRef idx="minor">
              <a:schemeClr val="tx1"/>
            </a:fontRef>
          </p:style>
        </p:cxnSp>
      </p:grpSp>
      <p:sp>
        <p:nvSpPr>
          <p:cNvPr id="2" name="Rectangle 1">
            <a:extLst>
              <a:ext uri="{FF2B5EF4-FFF2-40B4-BE49-F238E27FC236}">
                <a16:creationId xmlns:a16="http://schemas.microsoft.com/office/drawing/2014/main" id="{BA506220-67E3-C92E-28C0-136FB97191DF}"/>
              </a:ext>
            </a:extLst>
          </p:cNvPr>
          <p:cNvSpPr/>
          <p:nvPr userDrawn="1"/>
        </p:nvSpPr>
        <p:spPr>
          <a:xfrm>
            <a:off x="420283" y="1391478"/>
            <a:ext cx="1522107" cy="11897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FAA_logo_color">
            <a:extLst>
              <a:ext uri="{FF2B5EF4-FFF2-40B4-BE49-F238E27FC236}">
                <a16:creationId xmlns:a16="http://schemas.microsoft.com/office/drawing/2014/main" id="{3C202B96-C5E1-158D-5B93-3496437EA919}"/>
              </a:ext>
            </a:extLst>
          </p:cNvPr>
          <p:cNvPicPr>
            <a:picLocks noChangeAspect="1"/>
          </p:cNvPicPr>
          <p:nvPr userDrawn="1"/>
        </p:nvPicPr>
        <p:blipFill>
          <a:blip r:embed="rId4" cstate="print">
            <a:extLst>
              <a:ext uri="{28A0092B-C50C-407E-A947-70E740481C1C}">
                <a14:useLocalDpi xmlns:a14="http://schemas.microsoft.com/office/drawing/2010/main"/>
              </a:ext>
            </a:extLst>
          </a:blip>
          <a:srcRect/>
          <a:stretch>
            <a:fillRect/>
          </a:stretch>
        </p:blipFill>
        <p:spPr bwMode="auto">
          <a:xfrm>
            <a:off x="550962" y="1303990"/>
            <a:ext cx="1260748" cy="1292747"/>
          </a:xfrm>
          <a:prstGeom prst="rect">
            <a:avLst/>
          </a:prstGeom>
          <a:noFill/>
          <a:ln w="9525">
            <a:noFill/>
            <a:miter lim="800000"/>
            <a:headEnd/>
            <a:tailEnd/>
          </a:ln>
        </p:spPr>
      </p:pic>
    </p:spTree>
    <p:extLst>
      <p:ext uri="{BB962C8B-B14F-4D97-AF65-F5344CB8AC3E}">
        <p14:creationId xmlns:p14="http://schemas.microsoft.com/office/powerpoint/2010/main" val="11755244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2060"/>
                </a:solidFill>
              </a:defRPr>
            </a:lvl1pPr>
          </a:lstStyle>
          <a:p>
            <a:r>
              <a:rPr lang="en-US"/>
              <a:t>Click to edit Master title style</a:t>
            </a:r>
            <a:endParaRPr lang="en-US" dirty="0"/>
          </a:p>
        </p:txBody>
      </p:sp>
      <p:sp>
        <p:nvSpPr>
          <p:cNvPr id="3" name="Content Placeholder 2"/>
          <p:cNvSpPr>
            <a:spLocks noGrp="1"/>
          </p:cNvSpPr>
          <p:nvPr>
            <p:ph sz="half" idx="1"/>
          </p:nvPr>
        </p:nvSpPr>
        <p:spPr>
          <a:xfrm>
            <a:off x="837982" y="1825625"/>
            <a:ext cx="5180251" cy="4351338"/>
          </a:xfrm>
        </p:spPr>
        <p:txBody>
          <a:bodyPr/>
          <a:lstStyle>
            <a:lvl1pPr>
              <a:defRPr>
                <a:solidFill>
                  <a:srgbClr val="00359E"/>
                </a:solidFill>
              </a:defRPr>
            </a:lvl1pPr>
            <a:lvl2pPr>
              <a:defRPr>
                <a:solidFill>
                  <a:srgbClr val="00359E"/>
                </a:solidFill>
              </a:defRPr>
            </a:lvl2pPr>
            <a:lvl3pPr>
              <a:defRPr>
                <a:solidFill>
                  <a:srgbClr val="00359E"/>
                </a:solidFill>
              </a:defRPr>
            </a:lvl3pPr>
            <a:lvl4pPr>
              <a:defRPr>
                <a:solidFill>
                  <a:srgbClr val="00359E"/>
                </a:solidFill>
              </a:defRPr>
            </a:lvl4pPr>
            <a:lvl5pPr>
              <a:defRPr>
                <a:solidFill>
                  <a:srgbClr val="00359E"/>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0592" y="1825625"/>
            <a:ext cx="5180251" cy="4351338"/>
          </a:xfrm>
        </p:spPr>
        <p:txBody>
          <a:bodyPr/>
          <a:lstStyle>
            <a:lvl1pPr>
              <a:defRPr>
                <a:solidFill>
                  <a:srgbClr val="00359E"/>
                </a:solidFill>
              </a:defRPr>
            </a:lvl1pPr>
            <a:lvl2pPr>
              <a:defRPr>
                <a:solidFill>
                  <a:srgbClr val="00359E"/>
                </a:solidFill>
              </a:defRPr>
            </a:lvl2pPr>
            <a:lvl3pPr>
              <a:defRPr>
                <a:solidFill>
                  <a:srgbClr val="00359E"/>
                </a:solidFill>
              </a:defRPr>
            </a:lvl3pPr>
            <a:lvl4pPr>
              <a:defRPr>
                <a:solidFill>
                  <a:srgbClr val="00359E"/>
                </a:solidFill>
              </a:defRPr>
            </a:lvl4pPr>
            <a:lvl5pPr>
              <a:defRPr>
                <a:solidFill>
                  <a:srgbClr val="00359E"/>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13CF1A2-3CAC-4564-B483-2E3C1F93E538}" type="datetimeFigureOut">
              <a:rPr lang="en-US" smtClean="0"/>
              <a:t>4/9/2024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DB771A7-AF6A-44EE-85DB-F1B8B04FEC87}" type="slidenum">
              <a:rPr lang="en-US" smtClean="0"/>
              <a:t>‹#›</a:t>
            </a:fld>
            <a:endParaRPr lang="en-US"/>
          </a:p>
        </p:txBody>
      </p:sp>
    </p:spTree>
    <p:extLst>
      <p:ext uri="{BB962C8B-B14F-4D97-AF65-F5344CB8AC3E}">
        <p14:creationId xmlns:p14="http://schemas.microsoft.com/office/powerpoint/2010/main" val="42923740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569" y="365127"/>
            <a:ext cx="10512862" cy="1325563"/>
          </a:xfrm>
        </p:spPr>
        <p:txBody>
          <a:bodyPr/>
          <a:lstStyle>
            <a:lvl1pPr>
              <a:defRPr>
                <a:solidFill>
                  <a:srgbClr val="002060"/>
                </a:solidFill>
              </a:defRPr>
            </a:lvl1pPr>
          </a:lstStyle>
          <a:p>
            <a:r>
              <a:rPr lang="en-US"/>
              <a:t>Click to edit Master title style</a:t>
            </a:r>
            <a:endParaRPr lang="en-US" dirty="0"/>
          </a:p>
        </p:txBody>
      </p:sp>
      <p:sp>
        <p:nvSpPr>
          <p:cNvPr id="3" name="Text Placeholder 2"/>
          <p:cNvSpPr>
            <a:spLocks noGrp="1"/>
          </p:cNvSpPr>
          <p:nvPr>
            <p:ph type="body" idx="1"/>
          </p:nvPr>
        </p:nvSpPr>
        <p:spPr>
          <a:xfrm>
            <a:off x="839571" y="1681163"/>
            <a:ext cx="5156443" cy="823912"/>
          </a:xfrm>
        </p:spPr>
        <p:txBody>
          <a:bodyPr anchor="b"/>
          <a:lstStyle>
            <a:lvl1pPr marL="0" indent="0">
              <a:buNone/>
              <a:defRPr sz="2400" b="1">
                <a:solidFill>
                  <a:srgbClr val="00359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571" y="2505075"/>
            <a:ext cx="5156443" cy="3684588"/>
          </a:xfrm>
        </p:spPr>
        <p:txBody>
          <a:bodyPr/>
          <a:lstStyle>
            <a:lvl1pPr>
              <a:defRPr>
                <a:solidFill>
                  <a:srgbClr val="00359E"/>
                </a:solidFill>
              </a:defRPr>
            </a:lvl1pPr>
            <a:lvl2pPr>
              <a:defRPr>
                <a:solidFill>
                  <a:srgbClr val="00359E"/>
                </a:solidFill>
              </a:defRPr>
            </a:lvl2pPr>
            <a:lvl3pPr>
              <a:defRPr>
                <a:solidFill>
                  <a:srgbClr val="00359E"/>
                </a:solidFill>
              </a:defRPr>
            </a:lvl3pPr>
            <a:lvl4pPr>
              <a:defRPr>
                <a:solidFill>
                  <a:srgbClr val="00359E"/>
                </a:solidFill>
              </a:defRPr>
            </a:lvl4pPr>
            <a:lvl5pPr>
              <a:defRPr>
                <a:solidFill>
                  <a:srgbClr val="00359E"/>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0593" y="1681163"/>
            <a:ext cx="5181838" cy="823912"/>
          </a:xfrm>
        </p:spPr>
        <p:txBody>
          <a:bodyPr anchor="b"/>
          <a:lstStyle>
            <a:lvl1pPr marL="0" indent="0">
              <a:buNone/>
              <a:defRPr sz="2400" b="1">
                <a:solidFill>
                  <a:srgbClr val="00359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0593" y="2505075"/>
            <a:ext cx="5181838" cy="3684588"/>
          </a:xfrm>
        </p:spPr>
        <p:txBody>
          <a:bodyPr/>
          <a:lstStyle>
            <a:lvl1pPr>
              <a:defRPr>
                <a:solidFill>
                  <a:srgbClr val="00359E"/>
                </a:solidFill>
              </a:defRPr>
            </a:lvl1pPr>
            <a:lvl2pPr>
              <a:defRPr>
                <a:solidFill>
                  <a:srgbClr val="00359E"/>
                </a:solidFill>
              </a:defRPr>
            </a:lvl2pPr>
            <a:lvl3pPr>
              <a:defRPr>
                <a:solidFill>
                  <a:srgbClr val="00359E"/>
                </a:solidFill>
              </a:defRPr>
            </a:lvl3pPr>
            <a:lvl4pPr>
              <a:defRPr>
                <a:solidFill>
                  <a:srgbClr val="00359E"/>
                </a:solidFill>
              </a:defRPr>
            </a:lvl4pPr>
            <a:lvl5pPr>
              <a:defRPr>
                <a:solidFill>
                  <a:srgbClr val="00359E"/>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13CF1A2-3CAC-4564-B483-2E3C1F93E538}" type="datetimeFigureOut">
              <a:rPr lang="en-US" smtClean="0"/>
              <a:t>4/9/2024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DB771A7-AF6A-44EE-85DB-F1B8B04FEC87}" type="slidenum">
              <a:rPr lang="en-US" smtClean="0"/>
              <a:t>‹#›</a:t>
            </a:fld>
            <a:endParaRPr lang="en-US"/>
          </a:p>
        </p:txBody>
      </p:sp>
    </p:spTree>
    <p:extLst>
      <p:ext uri="{BB962C8B-B14F-4D97-AF65-F5344CB8AC3E}">
        <p14:creationId xmlns:p14="http://schemas.microsoft.com/office/powerpoint/2010/main" val="21210791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p:cNvPicPr>
            <a:picLocks noChangeAspect="1"/>
          </p:cNvPicPr>
          <p:nvPr userDrawn="1"/>
        </p:nvPicPr>
        <p:blipFill rotWithShape="1">
          <a:blip r:embed="rId2" cstate="print">
            <a:extLst>
              <a:ext uri="{28A0092B-C50C-407E-A947-70E740481C1C}">
                <a14:useLocalDpi xmlns:a14="http://schemas.microsoft.com/office/drawing/2010/main" val="0"/>
              </a:ext>
            </a:extLst>
          </a:blip>
          <a:srcRect l="10625" t="49815" r="10306" b="36976"/>
          <a:stretch/>
        </p:blipFill>
        <p:spPr>
          <a:xfrm>
            <a:off x="0" y="6176964"/>
            <a:ext cx="12188825" cy="679451"/>
          </a:xfrm>
          <a:prstGeom prst="rect">
            <a:avLst/>
          </a:prstGeom>
        </p:spPr>
      </p:pic>
      <p:sp>
        <p:nvSpPr>
          <p:cNvPr id="2" name="Title 1"/>
          <p:cNvSpPr>
            <a:spLocks noGrp="1"/>
          </p:cNvSpPr>
          <p:nvPr>
            <p:ph type="title"/>
          </p:nvPr>
        </p:nvSpPr>
        <p:spPr/>
        <p:txBody>
          <a:bodyPr/>
          <a:lstStyle>
            <a:lvl1pPr>
              <a:defRPr b="1">
                <a:solidFill>
                  <a:srgbClr val="002060"/>
                </a:solidFill>
                <a:latin typeface="Segoe UI Semilight" panose="020B0402040204020203" pitchFamily="34" charset="0"/>
                <a:cs typeface="Segoe UI Semilight" panose="020B0402040204020203" pitchFamily="34" charset="0"/>
              </a:defRPr>
            </a:lvl1pPr>
          </a:lstStyle>
          <a:p>
            <a:r>
              <a:rPr lang="en-US" dirty="0"/>
              <a:t>Click to edit Master title style</a:t>
            </a:r>
          </a:p>
        </p:txBody>
      </p:sp>
      <p:sp>
        <p:nvSpPr>
          <p:cNvPr id="3" name="Date Placeholder 2"/>
          <p:cNvSpPr>
            <a:spLocks noGrp="1"/>
          </p:cNvSpPr>
          <p:nvPr>
            <p:ph type="dt" sz="half" idx="10"/>
          </p:nvPr>
        </p:nvSpPr>
        <p:spPr/>
        <p:txBody>
          <a:bodyPr/>
          <a:lstStyle/>
          <a:p>
            <a:fld id="{013CF1A2-3CAC-4564-B483-2E3C1F93E538}" type="datetimeFigureOut">
              <a:rPr lang="en-US" smtClean="0"/>
              <a:t>4/9/2024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DB771A7-AF6A-44EE-85DB-F1B8B04FEC87}" type="slidenum">
              <a:rPr lang="en-US" smtClean="0"/>
              <a:t>‹#›</a:t>
            </a:fld>
            <a:endParaRPr lang="en-US"/>
          </a:p>
        </p:txBody>
      </p:sp>
    </p:spTree>
    <p:extLst>
      <p:ext uri="{BB962C8B-B14F-4D97-AF65-F5344CB8AC3E}">
        <p14:creationId xmlns:p14="http://schemas.microsoft.com/office/powerpoint/2010/main" val="5103984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print">
            <a:extLst>
              <a:ext uri="{28A0092B-C50C-407E-A947-70E740481C1C}">
                <a14:useLocalDpi xmlns:a14="http://schemas.microsoft.com/office/drawing/2010/main" val="0"/>
              </a:ext>
            </a:extLst>
          </a:blip>
          <a:srcRect l="10625" t="49815" r="10306" b="36976"/>
          <a:stretch/>
        </p:blipFill>
        <p:spPr>
          <a:xfrm>
            <a:off x="0" y="6176964"/>
            <a:ext cx="12188825" cy="679451"/>
          </a:xfrm>
          <a:prstGeom prst="rect">
            <a:avLst/>
          </a:prstGeom>
        </p:spPr>
      </p:pic>
      <p:sp>
        <p:nvSpPr>
          <p:cNvPr id="2" name="Date Placeholder 1"/>
          <p:cNvSpPr>
            <a:spLocks noGrp="1"/>
          </p:cNvSpPr>
          <p:nvPr>
            <p:ph type="dt" sz="half" idx="10"/>
          </p:nvPr>
        </p:nvSpPr>
        <p:spPr/>
        <p:txBody>
          <a:bodyPr/>
          <a:lstStyle/>
          <a:p>
            <a:fld id="{013CF1A2-3CAC-4564-B483-2E3C1F93E538}" type="datetimeFigureOut">
              <a:rPr lang="en-US" smtClean="0"/>
              <a:t>4/9/2024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DB771A7-AF6A-44EE-85DB-F1B8B04FEC87}" type="slidenum">
              <a:rPr lang="en-US" smtClean="0"/>
              <a:t>‹#›</a:t>
            </a:fld>
            <a:endParaRPr lang="en-US"/>
          </a:p>
        </p:txBody>
      </p:sp>
    </p:spTree>
    <p:extLst>
      <p:ext uri="{BB962C8B-B14F-4D97-AF65-F5344CB8AC3E}">
        <p14:creationId xmlns:p14="http://schemas.microsoft.com/office/powerpoint/2010/main" val="3591137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569" y="457200"/>
            <a:ext cx="3931213" cy="1600200"/>
          </a:xfrm>
        </p:spPr>
        <p:txBody>
          <a:bodyPr anchor="b"/>
          <a:lstStyle>
            <a:lvl1pPr>
              <a:defRPr sz="3200">
                <a:solidFill>
                  <a:srgbClr val="002060"/>
                </a:solidFill>
              </a:defRPr>
            </a:lvl1pPr>
          </a:lstStyle>
          <a:p>
            <a:r>
              <a:rPr lang="en-US" dirty="0"/>
              <a:t>Click to edit Master title style</a:t>
            </a:r>
          </a:p>
        </p:txBody>
      </p:sp>
      <p:sp>
        <p:nvSpPr>
          <p:cNvPr id="3" name="Content Placeholder 2"/>
          <p:cNvSpPr>
            <a:spLocks noGrp="1"/>
          </p:cNvSpPr>
          <p:nvPr>
            <p:ph idx="1"/>
          </p:nvPr>
        </p:nvSpPr>
        <p:spPr>
          <a:xfrm>
            <a:off x="5227863" y="2057400"/>
            <a:ext cx="6170593" cy="3811588"/>
          </a:xfrm>
        </p:spPr>
        <p:txBody>
          <a:bodyPr/>
          <a:lstStyle>
            <a:lvl1pPr>
              <a:defRPr sz="3200">
                <a:solidFill>
                  <a:srgbClr val="00359E"/>
                </a:solidFill>
              </a:defRPr>
            </a:lvl1pPr>
            <a:lvl2pPr>
              <a:defRPr sz="2800">
                <a:solidFill>
                  <a:srgbClr val="00359E"/>
                </a:solidFill>
              </a:defRPr>
            </a:lvl2pPr>
            <a:lvl3pPr>
              <a:defRPr sz="2400">
                <a:solidFill>
                  <a:srgbClr val="00359E"/>
                </a:solidFill>
              </a:defRPr>
            </a:lvl3pPr>
            <a:lvl4pPr>
              <a:defRPr sz="2000">
                <a:solidFill>
                  <a:srgbClr val="00359E"/>
                </a:solidFill>
              </a:defRPr>
            </a:lvl4pPr>
            <a:lvl5pPr>
              <a:defRPr sz="2000">
                <a:solidFill>
                  <a:srgbClr val="00359E"/>
                </a:solidFill>
              </a:defRPr>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569" y="2057400"/>
            <a:ext cx="3931213" cy="3811588"/>
          </a:xfrm>
        </p:spPr>
        <p:txBody>
          <a:bodyPr/>
          <a:lstStyle>
            <a:lvl1pPr marL="0" indent="0">
              <a:buNone/>
              <a:defRPr sz="1600">
                <a:solidFill>
                  <a:srgbClr val="00359E"/>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Edit Master text styles</a:t>
            </a:r>
          </a:p>
        </p:txBody>
      </p:sp>
      <p:sp>
        <p:nvSpPr>
          <p:cNvPr id="5" name="Date Placeholder 4"/>
          <p:cNvSpPr>
            <a:spLocks noGrp="1"/>
          </p:cNvSpPr>
          <p:nvPr>
            <p:ph type="dt" sz="half" idx="10"/>
          </p:nvPr>
        </p:nvSpPr>
        <p:spPr/>
        <p:txBody>
          <a:bodyPr/>
          <a:lstStyle/>
          <a:p>
            <a:fld id="{013CF1A2-3CAC-4564-B483-2E3C1F93E538}" type="datetimeFigureOut">
              <a:rPr lang="en-US" smtClean="0"/>
              <a:t>4/9/2024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DB771A7-AF6A-44EE-85DB-F1B8B04FEC87}" type="slidenum">
              <a:rPr lang="en-US" smtClean="0"/>
              <a:t>‹#›</a:t>
            </a:fld>
            <a:endParaRPr lang="en-US"/>
          </a:p>
        </p:txBody>
      </p:sp>
    </p:spTree>
    <p:extLst>
      <p:ext uri="{BB962C8B-B14F-4D97-AF65-F5344CB8AC3E}">
        <p14:creationId xmlns:p14="http://schemas.microsoft.com/office/powerpoint/2010/main" val="4816930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569" y="457200"/>
            <a:ext cx="3931213" cy="1600200"/>
          </a:xfrm>
        </p:spPr>
        <p:txBody>
          <a:bodyPr anchor="b"/>
          <a:lstStyle>
            <a:lvl1pPr>
              <a:defRPr sz="3200">
                <a:solidFill>
                  <a:srgbClr val="002060"/>
                </a:solidFill>
              </a:defRPr>
            </a:lvl1pPr>
          </a:lstStyle>
          <a:p>
            <a:r>
              <a:rPr lang="en-US" dirty="0"/>
              <a:t>Click to edit Master title style</a:t>
            </a:r>
          </a:p>
        </p:txBody>
      </p:sp>
      <p:sp>
        <p:nvSpPr>
          <p:cNvPr id="3" name="Picture Placeholder 2"/>
          <p:cNvSpPr>
            <a:spLocks noGrp="1" noChangeAspect="1"/>
          </p:cNvSpPr>
          <p:nvPr>
            <p:ph type="pic" idx="1"/>
          </p:nvPr>
        </p:nvSpPr>
        <p:spPr>
          <a:xfrm>
            <a:off x="5181838" y="987427"/>
            <a:ext cx="6170593" cy="4873625"/>
          </a:xfrm>
        </p:spPr>
        <p:txBody>
          <a:bodyPr anchor="t"/>
          <a:lstStyle>
            <a:lvl1pPr marL="0" indent="0">
              <a:buNone/>
              <a:defRPr sz="3200">
                <a:solidFill>
                  <a:srgbClr val="00359E"/>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569" y="2057400"/>
            <a:ext cx="3931213" cy="3811588"/>
          </a:xfrm>
        </p:spPr>
        <p:txBody>
          <a:bodyPr/>
          <a:lstStyle>
            <a:lvl1pPr marL="0" indent="0">
              <a:buNone/>
              <a:defRPr sz="1600">
                <a:solidFill>
                  <a:srgbClr val="00359E"/>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013CF1A2-3CAC-4564-B483-2E3C1F93E538}" type="datetimeFigureOut">
              <a:rPr lang="en-US" smtClean="0"/>
              <a:t>4/9/2024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DB771A7-AF6A-44EE-85DB-F1B8B04FEC87}" type="slidenum">
              <a:rPr lang="en-US" smtClean="0"/>
              <a:t>‹#›</a:t>
            </a:fld>
            <a:endParaRPr lang="en-US"/>
          </a:p>
        </p:txBody>
      </p:sp>
    </p:spTree>
    <p:extLst>
      <p:ext uri="{BB962C8B-B14F-4D97-AF65-F5344CB8AC3E}">
        <p14:creationId xmlns:p14="http://schemas.microsoft.com/office/powerpoint/2010/main" val="22786601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13" cstate="print">
            <a:extLst>
              <a:ext uri="{28A0092B-C50C-407E-A947-70E740481C1C}">
                <a14:useLocalDpi xmlns:a14="http://schemas.microsoft.com/office/drawing/2010/main" val="0"/>
              </a:ext>
            </a:extLst>
          </a:blip>
          <a:srcRect l="10625" t="49815" r="10306" b="36976"/>
          <a:stretch/>
        </p:blipFill>
        <p:spPr>
          <a:xfrm>
            <a:off x="0" y="6176964"/>
            <a:ext cx="12188825" cy="679451"/>
          </a:xfrm>
          <a:prstGeom prst="rect">
            <a:avLst/>
          </a:prstGeom>
        </p:spPr>
      </p:pic>
      <p:sp>
        <p:nvSpPr>
          <p:cNvPr id="2" name="Title Placeholder 1"/>
          <p:cNvSpPr>
            <a:spLocks noGrp="1"/>
          </p:cNvSpPr>
          <p:nvPr>
            <p:ph type="title"/>
          </p:nvPr>
        </p:nvSpPr>
        <p:spPr>
          <a:xfrm>
            <a:off x="837982" y="365127"/>
            <a:ext cx="10512862"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7982" y="1825625"/>
            <a:ext cx="10512862"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37982" y="6356352"/>
            <a:ext cx="2742486"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13CF1A2-3CAC-4564-B483-2E3C1F93E538}" type="datetimeFigureOut">
              <a:rPr lang="en-US" smtClean="0"/>
              <a:t>4/9/2024</a:t>
            </a:fld>
            <a:endParaRPr lang="en-US"/>
          </a:p>
        </p:txBody>
      </p:sp>
      <p:sp>
        <p:nvSpPr>
          <p:cNvPr id="5" name="Footer Placeholder 4"/>
          <p:cNvSpPr>
            <a:spLocks noGrp="1"/>
          </p:cNvSpPr>
          <p:nvPr>
            <p:ph type="ftr" sz="quarter" idx="3"/>
          </p:nvPr>
        </p:nvSpPr>
        <p:spPr>
          <a:xfrm>
            <a:off x="4037549" y="6356352"/>
            <a:ext cx="4113728"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08357" y="6356352"/>
            <a:ext cx="2742486"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DB771A7-AF6A-44EE-85DB-F1B8B04FEC87}" type="slidenum">
              <a:rPr lang="en-US" smtClean="0"/>
              <a:t>‹#›</a:t>
            </a:fld>
            <a:endParaRPr lang="en-US"/>
          </a:p>
        </p:txBody>
      </p:sp>
    </p:spTree>
    <p:extLst>
      <p:ext uri="{BB962C8B-B14F-4D97-AF65-F5344CB8AC3E}">
        <p14:creationId xmlns:p14="http://schemas.microsoft.com/office/powerpoint/2010/main" val="3766840920"/>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Lst>
  <p:txStyles>
    <p:titleStyle>
      <a:lvl1pPr algn="l" defTabSz="914400" rtl="0" eaLnBrk="1" latinLnBrk="0" hangingPunct="1">
        <a:lnSpc>
          <a:spcPct val="90000"/>
        </a:lnSpc>
        <a:spcBef>
          <a:spcPct val="0"/>
        </a:spcBef>
        <a:buNone/>
        <a:defRPr sz="4400" b="1" kern="1200">
          <a:solidFill>
            <a:srgbClr val="0070C0"/>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002060"/>
          </a:solidFill>
          <a:latin typeface="Segoe UI Semilight" panose="020B0402040204020203" pitchFamily="34" charset="0"/>
          <a:ea typeface="+mn-ea"/>
          <a:cs typeface="Segoe UI Semilight" panose="020B040204020402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002060"/>
          </a:solidFill>
          <a:latin typeface="Segoe UI Semilight" panose="020B0402040204020203" pitchFamily="34" charset="0"/>
          <a:ea typeface="+mn-ea"/>
          <a:cs typeface="Segoe UI Semilight" panose="020B040204020402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002060"/>
          </a:solidFill>
          <a:latin typeface="Segoe UI Semilight" panose="020B0402040204020203" pitchFamily="34" charset="0"/>
          <a:ea typeface="+mn-ea"/>
          <a:cs typeface="Segoe UI Semilight" panose="020B040204020402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002060"/>
          </a:solidFill>
          <a:latin typeface="Segoe UI Semilight" panose="020B0402040204020203" pitchFamily="34" charset="0"/>
          <a:ea typeface="+mn-ea"/>
          <a:cs typeface="Segoe UI Semilight" panose="020B040204020402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002060"/>
          </a:solidFill>
          <a:latin typeface="Segoe UI Semilight" panose="020B0402040204020203" pitchFamily="34" charset="0"/>
          <a:ea typeface="+mn-ea"/>
          <a:cs typeface="Segoe UI Semilight" panose="020B040204020402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emf"/><Relationship Id="rId7" Type="http://schemas.openxmlformats.org/officeDocument/2006/relationships/image" Target="../media/image9.emf"/><Relationship Id="rId2" Type="http://schemas.openxmlformats.org/officeDocument/2006/relationships/image" Target="../media/image4.emf"/><Relationship Id="rId1" Type="http://schemas.openxmlformats.org/officeDocument/2006/relationships/slideLayout" Target="../slideLayouts/slideLayout2.xml"/><Relationship Id="rId6" Type="http://schemas.openxmlformats.org/officeDocument/2006/relationships/image" Target="../media/image8.emf"/><Relationship Id="rId5" Type="http://schemas.openxmlformats.org/officeDocument/2006/relationships/image" Target="../media/image7.emf"/><Relationship Id="rId4" Type="http://schemas.openxmlformats.org/officeDocument/2006/relationships/image" Target="../media/image6.emf"/></Relationships>
</file>

<file path=ppt/slides/_rels/slide12.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6835820" y="907889"/>
            <a:ext cx="5143660" cy="1207238"/>
          </a:xfrm>
        </p:spPr>
        <p:txBody>
          <a:bodyPr/>
          <a:lstStyle/>
          <a:p>
            <a:pPr algn="l"/>
            <a:r>
              <a:rPr lang="en-US" sz="3200" i="1" dirty="0">
                <a:latin typeface="Arial" panose="020B0604020202020204" pitchFamily="34" charset="0"/>
                <a:cs typeface="Arial" panose="020B0604020202020204" pitchFamily="34" charset="0"/>
              </a:rPr>
              <a:t>Predisposing Condition </a:t>
            </a:r>
            <a:r>
              <a:rPr lang="en-US" sz="3200" dirty="0">
                <a:latin typeface="Arial" panose="020B0604020202020204" pitchFamily="34" charset="0"/>
                <a:cs typeface="Arial" panose="020B0604020202020204" pitchFamily="34" charset="0"/>
              </a:rPr>
              <a:t>Hazard Analysis</a:t>
            </a:r>
          </a:p>
        </p:txBody>
      </p:sp>
      <p:sp>
        <p:nvSpPr>
          <p:cNvPr id="4" name="Subtitle 1"/>
          <p:cNvSpPr>
            <a:spLocks noGrp="1"/>
          </p:cNvSpPr>
          <p:nvPr>
            <p:ph type="subTitle" idx="1"/>
          </p:nvPr>
        </p:nvSpPr>
        <p:spPr>
          <a:xfrm>
            <a:off x="6990860" y="2635889"/>
            <a:ext cx="4866153" cy="1684642"/>
          </a:xfrm>
        </p:spPr>
        <p:txBody>
          <a:bodyPr>
            <a:normAutofit fontScale="25000" lnSpcReduction="20000"/>
          </a:bodyPr>
          <a:lstStyle/>
          <a:p>
            <a:pPr algn="l">
              <a:lnSpc>
                <a:spcPct val="120000"/>
              </a:lnSpc>
              <a:tabLst>
                <a:tab pos="1487488" algn="l"/>
              </a:tabLst>
            </a:pPr>
            <a:r>
              <a:rPr lang="en-US" sz="6400" b="1" dirty="0">
                <a:latin typeface="Arial" panose="020B0604020202020204" pitchFamily="34" charset="0"/>
                <a:cs typeface="Arial" panose="020B0604020202020204" pitchFamily="34" charset="0"/>
              </a:rPr>
              <a:t>Presented to:	</a:t>
            </a:r>
            <a:r>
              <a:rPr lang="en-US" sz="6400" dirty="0">
                <a:latin typeface="Arial" panose="020B0604020202020204" pitchFamily="34" charset="0"/>
                <a:cs typeface="Arial" panose="020B0604020202020204" pitchFamily="34" charset="0"/>
              </a:rPr>
              <a:t>Dr. Anthony </a:t>
            </a:r>
            <a:r>
              <a:rPr lang="en-US" sz="6400" dirty="0" err="1">
                <a:latin typeface="Arial" panose="020B0604020202020204" pitchFamily="34" charset="0"/>
                <a:cs typeface="Arial" panose="020B0604020202020204" pitchFamily="34" charset="0"/>
              </a:rPr>
              <a:t>Tvaryanas</a:t>
            </a:r>
            <a:endParaRPr lang="en-US" sz="6400" dirty="0">
              <a:latin typeface="Arial" panose="020B0604020202020204" pitchFamily="34" charset="0"/>
              <a:cs typeface="Arial" panose="020B0604020202020204" pitchFamily="34" charset="0"/>
            </a:endParaRPr>
          </a:p>
          <a:p>
            <a:pPr algn="l">
              <a:lnSpc>
                <a:spcPct val="120000"/>
              </a:lnSpc>
              <a:spcBef>
                <a:spcPts val="0"/>
              </a:spcBef>
              <a:tabLst>
                <a:tab pos="1487488" algn="l"/>
              </a:tabLst>
            </a:pPr>
            <a:r>
              <a:rPr lang="en-US" sz="6400" dirty="0">
                <a:latin typeface="Arial" panose="020B0604020202020204" pitchFamily="34" charset="0"/>
                <a:cs typeface="Arial" panose="020B0604020202020204" pitchFamily="34" charset="0"/>
              </a:rPr>
              <a:t>	Aerospace Medicine</a:t>
            </a:r>
          </a:p>
          <a:p>
            <a:pPr algn="l">
              <a:lnSpc>
                <a:spcPct val="120000"/>
              </a:lnSpc>
              <a:tabLst>
                <a:tab pos="1487488" algn="l"/>
              </a:tabLst>
            </a:pPr>
            <a:r>
              <a:rPr lang="en-US" sz="6400" b="1" dirty="0">
                <a:latin typeface="Arial" panose="020B0604020202020204" pitchFamily="34" charset="0"/>
                <a:cs typeface="Arial" panose="020B0604020202020204" pitchFamily="34" charset="0"/>
              </a:rPr>
              <a:t>Presented by: 	</a:t>
            </a:r>
            <a:r>
              <a:rPr lang="en-US" sz="6400" dirty="0">
                <a:latin typeface="Arial" panose="020B0604020202020204" pitchFamily="34" charset="0"/>
                <a:cs typeface="Arial" panose="020B0604020202020204" pitchFamily="34" charset="0"/>
              </a:rPr>
              <a:t>Dr. Alan Bell</a:t>
            </a:r>
          </a:p>
          <a:p>
            <a:pPr algn="l">
              <a:lnSpc>
                <a:spcPct val="120000"/>
              </a:lnSpc>
              <a:spcBef>
                <a:spcPts val="0"/>
              </a:spcBef>
              <a:tabLst>
                <a:tab pos="1487488" algn="l"/>
              </a:tabLst>
            </a:pPr>
            <a:r>
              <a:rPr lang="en-US" sz="6400" b="1" dirty="0">
                <a:latin typeface="Arial" panose="020B0604020202020204" pitchFamily="34" charset="0"/>
                <a:cs typeface="Arial" panose="020B0604020202020204" pitchFamily="34" charset="0"/>
              </a:rPr>
              <a:t>	</a:t>
            </a:r>
            <a:r>
              <a:rPr lang="en-US" sz="6400" dirty="0">
                <a:latin typeface="Arial" panose="020B0604020202020204" pitchFamily="34" charset="0"/>
                <a:cs typeface="Arial" panose="020B0604020202020204" pitchFamily="34" charset="0"/>
              </a:rPr>
              <a:t>Enterprise Safety </a:t>
            </a:r>
            <a:r>
              <a:rPr lang="en-US" sz="6400" b="1" dirty="0">
                <a:latin typeface="Arial" panose="020B0604020202020204" pitchFamily="34" charset="0"/>
                <a:cs typeface="Arial" panose="020B0604020202020204" pitchFamily="34" charset="0"/>
              </a:rPr>
              <a:t>(</a:t>
            </a:r>
            <a:r>
              <a:rPr lang="en-US" sz="6400" dirty="0">
                <a:latin typeface="Arial" panose="020B0604020202020204" pitchFamily="34" charset="0"/>
                <a:cs typeface="Arial" panose="020B0604020202020204" pitchFamily="34" charset="0"/>
              </a:rPr>
              <a:t>ANG-B32)</a:t>
            </a:r>
          </a:p>
          <a:p>
            <a:pPr algn="l">
              <a:lnSpc>
                <a:spcPct val="120000"/>
              </a:lnSpc>
              <a:tabLst>
                <a:tab pos="1487488" algn="l"/>
              </a:tabLst>
            </a:pPr>
            <a:r>
              <a:rPr lang="en-US" sz="6400" b="1" dirty="0">
                <a:latin typeface="Arial" panose="020B0604020202020204" pitchFamily="34" charset="0"/>
                <a:cs typeface="Arial" panose="020B0604020202020204" pitchFamily="34" charset="0"/>
              </a:rPr>
              <a:t>Date:	</a:t>
            </a:r>
            <a:r>
              <a:rPr lang="en-US" sz="6400" dirty="0">
                <a:latin typeface="Arial" panose="020B0604020202020204" pitchFamily="34" charset="0"/>
                <a:cs typeface="Arial" panose="020B0604020202020204" pitchFamily="34" charset="0"/>
              </a:rPr>
              <a:t>April 11, 2024</a:t>
            </a:r>
          </a:p>
          <a:p>
            <a:endParaRPr lang="en-US" dirty="0">
              <a:latin typeface="Arial" panose="020B0604020202020204" pitchFamily="34" charset="0"/>
              <a:cs typeface="Arial" panose="020B0604020202020204" pitchFamily="34" charset="0"/>
            </a:endParaRPr>
          </a:p>
        </p:txBody>
      </p:sp>
      <p:sp>
        <p:nvSpPr>
          <p:cNvPr id="5" name="Subtitle 2">
            <a:extLst>
              <a:ext uri="{FF2B5EF4-FFF2-40B4-BE49-F238E27FC236}">
                <a16:creationId xmlns:a16="http://schemas.microsoft.com/office/drawing/2014/main" id="{29D3E343-CA67-43CD-86DB-A7B62DAABBEA}"/>
              </a:ext>
            </a:extLst>
          </p:cNvPr>
          <p:cNvSpPr txBox="1">
            <a:spLocks/>
          </p:cNvSpPr>
          <p:nvPr/>
        </p:nvSpPr>
        <p:spPr>
          <a:xfrm>
            <a:off x="6857996" y="2062810"/>
            <a:ext cx="4946519" cy="357407"/>
          </a:xfrm>
          <a:prstGeom prst="rect">
            <a:avLst/>
          </a:prstGeom>
        </p:spPr>
        <p:txBody>
          <a:bodyPr vert="horz" lIns="91440" tIns="45720" rIns="91440" bIns="45720" rtlCol="0">
            <a:normAutofit fontScale="77500" lnSpcReduction="2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rgbClr val="00359E"/>
                </a:solidFill>
                <a:latin typeface="Segoe UI Semilight" panose="020B0402040204020203" pitchFamily="34" charset="0"/>
                <a:ea typeface="+mn-ea"/>
                <a:cs typeface="Segoe UI Semilight" panose="020B0402040204020203" pitchFamily="34" charset="0"/>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rgbClr val="002060"/>
                </a:solidFill>
                <a:latin typeface="Segoe UI Semilight" panose="020B0402040204020203" pitchFamily="34" charset="0"/>
                <a:ea typeface="+mn-ea"/>
                <a:cs typeface="Segoe UI Semilight" panose="020B0402040204020203" pitchFamily="34" charset="0"/>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rgbClr val="002060"/>
                </a:solidFill>
                <a:latin typeface="Segoe UI Semilight" panose="020B0402040204020203" pitchFamily="34" charset="0"/>
                <a:ea typeface="+mn-ea"/>
                <a:cs typeface="Segoe UI Semilight" panose="020B0402040204020203" pitchFamily="34" charset="0"/>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rgbClr val="002060"/>
                </a:solidFill>
                <a:latin typeface="Segoe UI Semilight" panose="020B0402040204020203" pitchFamily="34" charset="0"/>
                <a:ea typeface="+mn-ea"/>
                <a:cs typeface="Segoe UI Semilight" panose="020B0402040204020203" pitchFamily="34" charset="0"/>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rgbClr val="002060"/>
                </a:solidFill>
                <a:latin typeface="Segoe UI Semilight" panose="020B0402040204020203" pitchFamily="34" charset="0"/>
                <a:ea typeface="+mn-ea"/>
                <a:cs typeface="Segoe UI Semilight" panose="020B0402040204020203" pitchFamily="34" charset="0"/>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2799" i="1" dirty="0"/>
              <a:t>Achieving the Future of Enterprise Safety</a:t>
            </a:r>
          </a:p>
        </p:txBody>
      </p:sp>
    </p:spTree>
    <p:extLst>
      <p:ext uri="{BB962C8B-B14F-4D97-AF65-F5344CB8AC3E}">
        <p14:creationId xmlns:p14="http://schemas.microsoft.com/office/powerpoint/2010/main" val="21962403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9B26A2-79C0-3FEE-C57A-A8F85DBCEB50}"/>
              </a:ext>
            </a:extLst>
          </p:cNvPr>
          <p:cNvSpPr>
            <a:spLocks noGrp="1"/>
          </p:cNvSpPr>
          <p:nvPr>
            <p:ph type="title"/>
          </p:nvPr>
        </p:nvSpPr>
        <p:spPr/>
        <p:txBody>
          <a:bodyPr/>
          <a:lstStyle/>
          <a:p>
            <a:r>
              <a:rPr lang="en-US" dirty="0"/>
              <a:t>HEAT Analysis – Data &amp; Sources</a:t>
            </a:r>
          </a:p>
        </p:txBody>
      </p:sp>
      <p:sp>
        <p:nvSpPr>
          <p:cNvPr id="3" name="Content Placeholder 2">
            <a:extLst>
              <a:ext uri="{FF2B5EF4-FFF2-40B4-BE49-F238E27FC236}">
                <a16:creationId xmlns:a16="http://schemas.microsoft.com/office/drawing/2014/main" id="{02380814-C0F4-5382-2C7D-C49F5D5FD63E}"/>
              </a:ext>
            </a:extLst>
          </p:cNvPr>
          <p:cNvSpPr>
            <a:spLocks noGrp="1"/>
          </p:cNvSpPr>
          <p:nvPr>
            <p:ph idx="1"/>
          </p:nvPr>
        </p:nvSpPr>
        <p:spPr/>
        <p:txBody>
          <a:bodyPr>
            <a:normAutofit/>
          </a:bodyPr>
          <a:lstStyle/>
          <a:p>
            <a:r>
              <a:rPr lang="en-US" dirty="0"/>
              <a:t>BTS:  Part 91 flight hour data, 2008-2022</a:t>
            </a:r>
          </a:p>
          <a:p>
            <a:pPr lvl="1"/>
            <a:r>
              <a:rPr lang="en-US" dirty="0"/>
              <a:t>317.5M flight hours over 15 years (~21.2M per year)</a:t>
            </a:r>
          </a:p>
          <a:p>
            <a:r>
              <a:rPr lang="en-US" dirty="0"/>
              <a:t>FAA:  Pilot Certificate Data, 2023 totals by type</a:t>
            </a:r>
          </a:p>
          <a:p>
            <a:pPr lvl="1"/>
            <a:r>
              <a:rPr lang="en-US" dirty="0"/>
              <a:t>806K total, 174K ATP</a:t>
            </a:r>
          </a:p>
          <a:p>
            <a:r>
              <a:rPr lang="en-US" dirty="0"/>
              <a:t>AVSSMS presentation (3/19)</a:t>
            </a:r>
          </a:p>
          <a:p>
            <a:pPr lvl="1"/>
            <a:r>
              <a:rPr lang="en-US" dirty="0"/>
              <a:t>Estimate of ~5k pilots flying with predisposing conditions</a:t>
            </a:r>
          </a:p>
          <a:p>
            <a:r>
              <a:rPr lang="en-US" dirty="0"/>
              <a:t>NTSB:  Accident data (number &amp; severity)</a:t>
            </a:r>
          </a:p>
          <a:p>
            <a:pPr lvl="1"/>
            <a:r>
              <a:rPr lang="en-US" dirty="0"/>
              <a:t>13 accidents (2 catastrophic, 7 hazardous, 3 major, 0 minor, 1 minimal)</a:t>
            </a:r>
          </a:p>
          <a:p>
            <a:r>
              <a:rPr lang="en-US" dirty="0"/>
              <a:t>FAA AIDS:  Incident data (aggregate severity distribution)</a:t>
            </a:r>
          </a:p>
        </p:txBody>
      </p:sp>
    </p:spTree>
    <p:extLst>
      <p:ext uri="{BB962C8B-B14F-4D97-AF65-F5344CB8AC3E}">
        <p14:creationId xmlns:p14="http://schemas.microsoft.com/office/powerpoint/2010/main" val="26969204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27EA74-5AE8-A678-8828-1747E3B1CE33}"/>
              </a:ext>
            </a:extLst>
          </p:cNvPr>
          <p:cNvSpPr>
            <a:spLocks noGrp="1"/>
          </p:cNvSpPr>
          <p:nvPr>
            <p:ph type="title"/>
          </p:nvPr>
        </p:nvSpPr>
        <p:spPr/>
        <p:txBody>
          <a:bodyPr/>
          <a:lstStyle/>
          <a:p>
            <a:r>
              <a:rPr lang="en-US" dirty="0"/>
              <a:t>HEAT Historic Risk Framework:  2008-22</a:t>
            </a:r>
          </a:p>
        </p:txBody>
      </p:sp>
      <p:pic>
        <p:nvPicPr>
          <p:cNvPr id="6" name="Picture 5">
            <a:extLst>
              <a:ext uri="{FF2B5EF4-FFF2-40B4-BE49-F238E27FC236}">
                <a16:creationId xmlns:a16="http://schemas.microsoft.com/office/drawing/2014/main" id="{2EDF47D8-D3AF-EB1D-F861-4D9C538B7407}"/>
              </a:ext>
            </a:extLst>
          </p:cNvPr>
          <p:cNvPicPr>
            <a:picLocks noChangeAspect="1"/>
          </p:cNvPicPr>
          <p:nvPr/>
        </p:nvPicPr>
        <p:blipFill>
          <a:blip r:embed="rId2"/>
          <a:stretch>
            <a:fillRect/>
          </a:stretch>
        </p:blipFill>
        <p:spPr>
          <a:xfrm>
            <a:off x="2876534" y="2124075"/>
            <a:ext cx="889000" cy="2609850"/>
          </a:xfrm>
          <a:prstGeom prst="rect">
            <a:avLst/>
          </a:prstGeom>
        </p:spPr>
      </p:pic>
      <p:pic>
        <p:nvPicPr>
          <p:cNvPr id="7" name="Picture 6">
            <a:extLst>
              <a:ext uri="{FF2B5EF4-FFF2-40B4-BE49-F238E27FC236}">
                <a16:creationId xmlns:a16="http://schemas.microsoft.com/office/drawing/2014/main" id="{A6A7B012-7AA5-BBC4-961C-2FCFD141E137}"/>
              </a:ext>
            </a:extLst>
          </p:cNvPr>
          <p:cNvPicPr>
            <a:picLocks noChangeAspect="1"/>
          </p:cNvPicPr>
          <p:nvPr/>
        </p:nvPicPr>
        <p:blipFill>
          <a:blip r:embed="rId3"/>
          <a:stretch>
            <a:fillRect/>
          </a:stretch>
        </p:blipFill>
        <p:spPr>
          <a:xfrm>
            <a:off x="3765534" y="2124075"/>
            <a:ext cx="1752600" cy="2609850"/>
          </a:xfrm>
          <a:prstGeom prst="rect">
            <a:avLst/>
          </a:prstGeom>
        </p:spPr>
      </p:pic>
      <p:pic>
        <p:nvPicPr>
          <p:cNvPr id="9" name="Picture 8">
            <a:extLst>
              <a:ext uri="{FF2B5EF4-FFF2-40B4-BE49-F238E27FC236}">
                <a16:creationId xmlns:a16="http://schemas.microsoft.com/office/drawing/2014/main" id="{DE4F57AF-B3EE-76F8-5117-5DF31EAE33D3}"/>
              </a:ext>
            </a:extLst>
          </p:cNvPr>
          <p:cNvPicPr>
            <a:picLocks noChangeAspect="1"/>
          </p:cNvPicPr>
          <p:nvPr/>
        </p:nvPicPr>
        <p:blipFill>
          <a:blip r:embed="rId4"/>
          <a:stretch>
            <a:fillRect/>
          </a:stretch>
        </p:blipFill>
        <p:spPr>
          <a:xfrm>
            <a:off x="5510225" y="2124075"/>
            <a:ext cx="1435100" cy="2609850"/>
          </a:xfrm>
          <a:prstGeom prst="rect">
            <a:avLst/>
          </a:prstGeom>
        </p:spPr>
      </p:pic>
      <p:pic>
        <p:nvPicPr>
          <p:cNvPr id="10" name="Picture 9">
            <a:extLst>
              <a:ext uri="{FF2B5EF4-FFF2-40B4-BE49-F238E27FC236}">
                <a16:creationId xmlns:a16="http://schemas.microsoft.com/office/drawing/2014/main" id="{BFE32C48-760D-FA04-AEC6-D9D683CE0FD4}"/>
              </a:ext>
            </a:extLst>
          </p:cNvPr>
          <p:cNvPicPr>
            <a:picLocks noChangeAspect="1"/>
          </p:cNvPicPr>
          <p:nvPr/>
        </p:nvPicPr>
        <p:blipFill>
          <a:blip r:embed="rId5"/>
          <a:stretch>
            <a:fillRect/>
          </a:stretch>
        </p:blipFill>
        <p:spPr>
          <a:xfrm>
            <a:off x="6937387" y="2124075"/>
            <a:ext cx="781050" cy="2609850"/>
          </a:xfrm>
          <a:prstGeom prst="rect">
            <a:avLst/>
          </a:prstGeom>
        </p:spPr>
      </p:pic>
      <p:pic>
        <p:nvPicPr>
          <p:cNvPr id="11" name="Picture 10">
            <a:extLst>
              <a:ext uri="{FF2B5EF4-FFF2-40B4-BE49-F238E27FC236}">
                <a16:creationId xmlns:a16="http://schemas.microsoft.com/office/drawing/2014/main" id="{6801A6DF-075C-C3D7-DFF7-5CC38D36320D}"/>
              </a:ext>
            </a:extLst>
          </p:cNvPr>
          <p:cNvPicPr>
            <a:picLocks noChangeAspect="1"/>
          </p:cNvPicPr>
          <p:nvPr/>
        </p:nvPicPr>
        <p:blipFill>
          <a:blip r:embed="rId6"/>
          <a:stretch>
            <a:fillRect/>
          </a:stretch>
        </p:blipFill>
        <p:spPr>
          <a:xfrm>
            <a:off x="7729543" y="2124075"/>
            <a:ext cx="1625600" cy="2609850"/>
          </a:xfrm>
          <a:prstGeom prst="rect">
            <a:avLst/>
          </a:prstGeom>
        </p:spPr>
      </p:pic>
      <p:pic>
        <p:nvPicPr>
          <p:cNvPr id="13" name="Picture 12">
            <a:extLst>
              <a:ext uri="{FF2B5EF4-FFF2-40B4-BE49-F238E27FC236}">
                <a16:creationId xmlns:a16="http://schemas.microsoft.com/office/drawing/2014/main" id="{7B908DCD-C6CB-11ED-CDD1-E3B59238C2DC}"/>
              </a:ext>
            </a:extLst>
          </p:cNvPr>
          <p:cNvPicPr>
            <a:picLocks noChangeAspect="1"/>
          </p:cNvPicPr>
          <p:nvPr/>
        </p:nvPicPr>
        <p:blipFill>
          <a:blip r:embed="rId7"/>
          <a:stretch>
            <a:fillRect/>
          </a:stretch>
        </p:blipFill>
        <p:spPr>
          <a:xfrm>
            <a:off x="2786062" y="1887526"/>
            <a:ext cx="6616700" cy="196850"/>
          </a:xfrm>
          <a:prstGeom prst="rect">
            <a:avLst/>
          </a:prstGeom>
        </p:spPr>
      </p:pic>
    </p:spTree>
    <p:extLst>
      <p:ext uri="{BB962C8B-B14F-4D97-AF65-F5344CB8AC3E}">
        <p14:creationId xmlns:p14="http://schemas.microsoft.com/office/powerpoint/2010/main" val="41378454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243704-7ACD-A338-73CE-6480B75D2B54}"/>
              </a:ext>
            </a:extLst>
          </p:cNvPr>
          <p:cNvSpPr>
            <a:spLocks noGrp="1"/>
          </p:cNvSpPr>
          <p:nvPr>
            <p:ph type="title"/>
          </p:nvPr>
        </p:nvSpPr>
        <p:spPr>
          <a:xfrm>
            <a:off x="837982" y="365127"/>
            <a:ext cx="4443631" cy="1325563"/>
          </a:xfrm>
        </p:spPr>
        <p:txBody>
          <a:bodyPr/>
          <a:lstStyle/>
          <a:p>
            <a:r>
              <a:rPr lang="en-US" dirty="0"/>
              <a:t>FAA Risk Matrix with Historic Risk</a:t>
            </a:r>
          </a:p>
        </p:txBody>
      </p:sp>
      <p:pic>
        <p:nvPicPr>
          <p:cNvPr id="4" name="Picture 3">
            <a:extLst>
              <a:ext uri="{FF2B5EF4-FFF2-40B4-BE49-F238E27FC236}">
                <a16:creationId xmlns:a16="http://schemas.microsoft.com/office/drawing/2014/main" id="{3D750454-CA3A-AD96-29C9-A98455EA5605}"/>
              </a:ext>
            </a:extLst>
          </p:cNvPr>
          <p:cNvPicPr>
            <a:picLocks noChangeAspect="1"/>
          </p:cNvPicPr>
          <p:nvPr/>
        </p:nvPicPr>
        <p:blipFill>
          <a:blip r:embed="rId2"/>
          <a:stretch>
            <a:fillRect/>
          </a:stretch>
        </p:blipFill>
        <p:spPr>
          <a:xfrm>
            <a:off x="5281613" y="365127"/>
            <a:ext cx="5600252" cy="5902323"/>
          </a:xfrm>
          <a:prstGeom prst="rect">
            <a:avLst/>
          </a:prstGeom>
        </p:spPr>
      </p:pic>
    </p:spTree>
    <p:extLst>
      <p:ext uri="{BB962C8B-B14F-4D97-AF65-F5344CB8AC3E}">
        <p14:creationId xmlns:p14="http://schemas.microsoft.com/office/powerpoint/2010/main" val="42167871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DCB83A-F388-E401-28D2-80424147946E}"/>
              </a:ext>
            </a:extLst>
          </p:cNvPr>
          <p:cNvSpPr>
            <a:spLocks noGrp="1"/>
          </p:cNvSpPr>
          <p:nvPr>
            <p:ph type="title"/>
          </p:nvPr>
        </p:nvSpPr>
        <p:spPr/>
        <p:txBody>
          <a:bodyPr/>
          <a:lstStyle/>
          <a:p>
            <a:r>
              <a:rPr lang="en-US" dirty="0"/>
              <a:t>Next Steps</a:t>
            </a:r>
          </a:p>
        </p:txBody>
      </p:sp>
      <p:sp>
        <p:nvSpPr>
          <p:cNvPr id="3" name="Content Placeholder 2">
            <a:extLst>
              <a:ext uri="{FF2B5EF4-FFF2-40B4-BE49-F238E27FC236}">
                <a16:creationId xmlns:a16="http://schemas.microsoft.com/office/drawing/2014/main" id="{6B09174E-DD55-7D81-99AF-8CCFF15E34FD}"/>
              </a:ext>
            </a:extLst>
          </p:cNvPr>
          <p:cNvSpPr>
            <a:spLocks noGrp="1"/>
          </p:cNvSpPr>
          <p:nvPr>
            <p:ph idx="1"/>
          </p:nvPr>
        </p:nvSpPr>
        <p:spPr/>
        <p:txBody>
          <a:bodyPr/>
          <a:lstStyle/>
          <a:p>
            <a:r>
              <a:rPr lang="en-US" dirty="0"/>
              <a:t>Update data or estimates as necessary – re-evaluate historic risk</a:t>
            </a:r>
          </a:p>
          <a:p>
            <a:r>
              <a:rPr lang="en-US" dirty="0"/>
              <a:t>Establish risk horizon and baseline risk</a:t>
            </a:r>
          </a:p>
          <a:p>
            <a:r>
              <a:rPr lang="en-US" dirty="0"/>
              <a:t>Consider potential mitigations and their influence on risk</a:t>
            </a:r>
          </a:p>
          <a:p>
            <a:pPr lvl="1"/>
            <a:r>
              <a:rPr lang="en-US" dirty="0"/>
              <a:t>Evaluate overall change in risk due to mitigation(s)</a:t>
            </a:r>
          </a:p>
          <a:p>
            <a:pPr lvl="1"/>
            <a:r>
              <a:rPr lang="en-US" dirty="0"/>
              <a:t>Make decision based on mitigation cost versus expected benefit</a:t>
            </a:r>
          </a:p>
        </p:txBody>
      </p:sp>
    </p:spTree>
    <p:extLst>
      <p:ext uri="{BB962C8B-B14F-4D97-AF65-F5344CB8AC3E}">
        <p14:creationId xmlns:p14="http://schemas.microsoft.com/office/powerpoint/2010/main" val="13160706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7BA0B4-DCD0-4D42-A128-4B609203B684}"/>
              </a:ext>
            </a:extLst>
          </p:cNvPr>
          <p:cNvSpPr>
            <a:spLocks noGrp="1"/>
          </p:cNvSpPr>
          <p:nvPr>
            <p:ph type="title"/>
          </p:nvPr>
        </p:nvSpPr>
        <p:spPr/>
        <p:txBody>
          <a:bodyPr/>
          <a:lstStyle/>
          <a:p>
            <a:r>
              <a:rPr lang="en-US" dirty="0"/>
              <a:t>Questions/Discussion</a:t>
            </a:r>
          </a:p>
        </p:txBody>
      </p:sp>
      <p:sp>
        <p:nvSpPr>
          <p:cNvPr id="3" name="Content Placeholder 2">
            <a:extLst>
              <a:ext uri="{FF2B5EF4-FFF2-40B4-BE49-F238E27FC236}">
                <a16:creationId xmlns:a16="http://schemas.microsoft.com/office/drawing/2014/main" id="{4A00A3B9-AADB-444A-8E78-DBE543E01D5C}"/>
              </a:ext>
            </a:extLst>
          </p:cNvPr>
          <p:cNvSpPr>
            <a:spLocks noGrp="1"/>
          </p:cNvSpPr>
          <p:nvPr>
            <p:ph idx="1"/>
          </p:nvPr>
        </p:nvSpPr>
        <p:spPr>
          <a:xfrm>
            <a:off x="1071386" y="1600678"/>
            <a:ext cx="4739377" cy="4524784"/>
          </a:xfrm>
        </p:spPr>
        <p:txBody>
          <a:bodyPr/>
          <a:lstStyle/>
          <a:p>
            <a:pPr marL="0" indent="0">
              <a:buNone/>
            </a:pPr>
            <a:endParaRPr lang="en-US" sz="1999" dirty="0"/>
          </a:p>
        </p:txBody>
      </p:sp>
      <p:sp>
        <p:nvSpPr>
          <p:cNvPr id="4" name="Slide Number Placeholder 3">
            <a:extLst>
              <a:ext uri="{FF2B5EF4-FFF2-40B4-BE49-F238E27FC236}">
                <a16:creationId xmlns:a16="http://schemas.microsoft.com/office/drawing/2014/main" id="{2AECB3BA-BBA6-4FC8-8D52-E7FDE6B5749A}"/>
              </a:ext>
            </a:extLst>
          </p:cNvPr>
          <p:cNvSpPr>
            <a:spLocks noGrp="1"/>
          </p:cNvSpPr>
          <p:nvPr>
            <p:ph type="sldNum" sz="quarter" idx="12"/>
          </p:nvPr>
        </p:nvSpPr>
        <p:spPr/>
        <p:txBody>
          <a:bodyPr/>
          <a:lstStyle/>
          <a:p>
            <a:pPr>
              <a:defRPr/>
            </a:pPr>
            <a:fld id="{1C563D34-977E-4471-8BC6-F76D8C7F0976}" type="slidenum">
              <a:rPr lang="en-US" smtClean="0"/>
              <a:pPr>
                <a:defRPr/>
              </a:pPr>
              <a:t>14</a:t>
            </a:fld>
            <a:endParaRPr lang="en-US"/>
          </a:p>
        </p:txBody>
      </p:sp>
    </p:spTree>
    <p:extLst>
      <p:ext uri="{BB962C8B-B14F-4D97-AF65-F5344CB8AC3E}">
        <p14:creationId xmlns:p14="http://schemas.microsoft.com/office/powerpoint/2010/main" val="24556539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5F3319-D440-7FA5-F212-C386D4746DAE}"/>
              </a:ext>
            </a:extLst>
          </p:cNvPr>
          <p:cNvSpPr>
            <a:spLocks noGrp="1"/>
          </p:cNvSpPr>
          <p:nvPr>
            <p:ph type="title"/>
          </p:nvPr>
        </p:nvSpPr>
        <p:spPr>
          <a:xfrm>
            <a:off x="837982" y="365127"/>
            <a:ext cx="5419943" cy="1325563"/>
          </a:xfrm>
        </p:spPr>
        <p:txBody>
          <a:bodyPr/>
          <a:lstStyle/>
          <a:p>
            <a:r>
              <a:rPr lang="en-US" dirty="0"/>
              <a:t>Historic Risk Matrix with 13 event sample</a:t>
            </a:r>
          </a:p>
        </p:txBody>
      </p:sp>
      <p:pic>
        <p:nvPicPr>
          <p:cNvPr id="4" name="Picture 3">
            <a:extLst>
              <a:ext uri="{FF2B5EF4-FFF2-40B4-BE49-F238E27FC236}">
                <a16:creationId xmlns:a16="http://schemas.microsoft.com/office/drawing/2014/main" id="{0069B223-A401-1794-C751-6FB4D6A72B4A}"/>
              </a:ext>
            </a:extLst>
          </p:cNvPr>
          <p:cNvPicPr>
            <a:picLocks noChangeAspect="1"/>
          </p:cNvPicPr>
          <p:nvPr/>
        </p:nvPicPr>
        <p:blipFill>
          <a:blip r:embed="rId2"/>
          <a:stretch>
            <a:fillRect/>
          </a:stretch>
        </p:blipFill>
        <p:spPr>
          <a:xfrm>
            <a:off x="338137" y="2206625"/>
            <a:ext cx="6616700" cy="2978150"/>
          </a:xfrm>
          <a:prstGeom prst="rect">
            <a:avLst/>
          </a:prstGeom>
        </p:spPr>
      </p:pic>
      <p:pic>
        <p:nvPicPr>
          <p:cNvPr id="5" name="Picture 4">
            <a:extLst>
              <a:ext uri="{FF2B5EF4-FFF2-40B4-BE49-F238E27FC236}">
                <a16:creationId xmlns:a16="http://schemas.microsoft.com/office/drawing/2014/main" id="{FBFBBCDB-A6C9-B41A-7D71-1D8DAE3BEFE6}"/>
              </a:ext>
            </a:extLst>
          </p:cNvPr>
          <p:cNvPicPr>
            <a:picLocks noChangeAspect="1"/>
          </p:cNvPicPr>
          <p:nvPr/>
        </p:nvPicPr>
        <p:blipFill>
          <a:blip r:embed="rId3"/>
          <a:stretch>
            <a:fillRect/>
          </a:stretch>
        </p:blipFill>
        <p:spPr>
          <a:xfrm>
            <a:off x="7077731" y="576263"/>
            <a:ext cx="5061015" cy="5334000"/>
          </a:xfrm>
          <a:prstGeom prst="rect">
            <a:avLst/>
          </a:prstGeom>
        </p:spPr>
      </p:pic>
    </p:spTree>
    <p:extLst>
      <p:ext uri="{BB962C8B-B14F-4D97-AF65-F5344CB8AC3E}">
        <p14:creationId xmlns:p14="http://schemas.microsoft.com/office/powerpoint/2010/main" val="5563991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9ABE15-2079-41AF-A5BB-123E0AAC4C03}"/>
              </a:ext>
            </a:extLst>
          </p:cNvPr>
          <p:cNvSpPr>
            <a:spLocks noGrp="1"/>
          </p:cNvSpPr>
          <p:nvPr>
            <p:ph type="title"/>
          </p:nvPr>
        </p:nvSpPr>
        <p:spPr/>
        <p:txBody>
          <a:bodyPr/>
          <a:lstStyle/>
          <a:p>
            <a:r>
              <a:rPr lang="en-US" dirty="0"/>
              <a:t>Background</a:t>
            </a:r>
          </a:p>
        </p:txBody>
      </p:sp>
      <p:sp>
        <p:nvSpPr>
          <p:cNvPr id="3" name="Content Placeholder 2">
            <a:extLst>
              <a:ext uri="{FF2B5EF4-FFF2-40B4-BE49-F238E27FC236}">
                <a16:creationId xmlns:a16="http://schemas.microsoft.com/office/drawing/2014/main" id="{DDBD257E-CFBD-4D2E-B8C6-6B012BBAFD7A}"/>
              </a:ext>
            </a:extLst>
          </p:cNvPr>
          <p:cNvSpPr>
            <a:spLocks noGrp="1"/>
          </p:cNvSpPr>
          <p:nvPr>
            <p:ph idx="1"/>
          </p:nvPr>
        </p:nvSpPr>
        <p:spPr/>
        <p:txBody>
          <a:bodyPr/>
          <a:lstStyle/>
          <a:p>
            <a:r>
              <a:rPr lang="en-US" dirty="0"/>
              <a:t>3/19 medical safety issue presentation to SMS Committee</a:t>
            </a:r>
          </a:p>
          <a:p>
            <a:pPr lvl="1"/>
            <a:r>
              <a:rPr lang="en-US" dirty="0"/>
              <a:t>Included a request for resources to conduct a safety analysis</a:t>
            </a:r>
          </a:p>
          <a:p>
            <a:r>
              <a:rPr lang="en-US" dirty="0"/>
              <a:t>Preliminary analysis conducted by ANG-B32 (Enterprise Safety)</a:t>
            </a:r>
          </a:p>
          <a:p>
            <a:r>
              <a:rPr lang="en-US" dirty="0"/>
              <a:t>More detailed analysis conducted subsequent to interest expressed by Dr. </a:t>
            </a:r>
            <a:r>
              <a:rPr lang="en-US" dirty="0" err="1"/>
              <a:t>Tvaryanas</a:t>
            </a:r>
            <a:endParaRPr lang="en-US" dirty="0"/>
          </a:p>
        </p:txBody>
      </p:sp>
    </p:spTree>
    <p:extLst>
      <p:ext uri="{BB962C8B-B14F-4D97-AF65-F5344CB8AC3E}">
        <p14:creationId xmlns:p14="http://schemas.microsoft.com/office/powerpoint/2010/main" val="16856896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AD4F9C-5483-4F4F-A8EB-64547047DAFA}"/>
              </a:ext>
            </a:extLst>
          </p:cNvPr>
          <p:cNvSpPr>
            <a:spLocks noGrp="1"/>
          </p:cNvSpPr>
          <p:nvPr>
            <p:ph type="title"/>
          </p:nvPr>
        </p:nvSpPr>
        <p:spPr/>
        <p:txBody>
          <a:bodyPr/>
          <a:lstStyle/>
          <a:p>
            <a:r>
              <a:rPr lang="en-US" dirty="0"/>
              <a:t>Overview</a:t>
            </a:r>
          </a:p>
        </p:txBody>
      </p:sp>
      <p:sp>
        <p:nvSpPr>
          <p:cNvPr id="3" name="Content Placeholder 2">
            <a:extLst>
              <a:ext uri="{FF2B5EF4-FFF2-40B4-BE49-F238E27FC236}">
                <a16:creationId xmlns:a16="http://schemas.microsoft.com/office/drawing/2014/main" id="{24FFCAC3-D84A-4D8F-9501-83E92DC80A44}"/>
              </a:ext>
            </a:extLst>
          </p:cNvPr>
          <p:cNvSpPr>
            <a:spLocks noGrp="1"/>
          </p:cNvSpPr>
          <p:nvPr>
            <p:ph idx="1"/>
          </p:nvPr>
        </p:nvSpPr>
        <p:spPr>
          <a:xfrm>
            <a:off x="609440" y="1373157"/>
            <a:ext cx="10969943" cy="4524784"/>
          </a:xfrm>
        </p:spPr>
        <p:txBody>
          <a:bodyPr/>
          <a:lstStyle/>
          <a:p>
            <a:r>
              <a:rPr lang="en-US" dirty="0"/>
              <a:t>Hazard identification – General</a:t>
            </a:r>
          </a:p>
          <a:p>
            <a:r>
              <a:rPr lang="en-US" dirty="0"/>
              <a:t>Safety Issue &amp; Standardized hazard</a:t>
            </a:r>
          </a:p>
          <a:p>
            <a:r>
              <a:rPr lang="en-US" dirty="0"/>
              <a:t>Examples to validate hazard identification</a:t>
            </a:r>
          </a:p>
          <a:p>
            <a:r>
              <a:rPr lang="en-US" dirty="0"/>
              <a:t>HEAT Analysis &amp; Assessment</a:t>
            </a:r>
          </a:p>
          <a:p>
            <a:pPr lvl="1"/>
            <a:r>
              <a:rPr lang="en-US" dirty="0"/>
              <a:t>Scoping &amp; Policy</a:t>
            </a:r>
          </a:p>
          <a:p>
            <a:pPr lvl="1"/>
            <a:r>
              <a:rPr lang="en-US" dirty="0"/>
              <a:t>Data &amp; Sources</a:t>
            </a:r>
          </a:p>
          <a:p>
            <a:pPr lvl="1"/>
            <a:r>
              <a:rPr lang="en-US" dirty="0"/>
              <a:t>Historic Risk Analysis, 2008-2022</a:t>
            </a:r>
          </a:p>
          <a:p>
            <a:pPr lvl="1"/>
            <a:r>
              <a:rPr lang="en-US" dirty="0"/>
              <a:t>Historic Risk Assessment</a:t>
            </a:r>
          </a:p>
          <a:p>
            <a:r>
              <a:rPr lang="en-US" dirty="0"/>
              <a:t>Next Steps</a:t>
            </a:r>
          </a:p>
        </p:txBody>
      </p:sp>
      <p:sp>
        <p:nvSpPr>
          <p:cNvPr id="4" name="Slide Number Placeholder 3">
            <a:extLst>
              <a:ext uri="{FF2B5EF4-FFF2-40B4-BE49-F238E27FC236}">
                <a16:creationId xmlns:a16="http://schemas.microsoft.com/office/drawing/2014/main" id="{C2468E89-3D31-45ED-AC9F-AEAE3273793C}"/>
              </a:ext>
            </a:extLst>
          </p:cNvPr>
          <p:cNvSpPr>
            <a:spLocks noGrp="1"/>
          </p:cNvSpPr>
          <p:nvPr>
            <p:ph type="sldNum" sz="quarter" idx="12"/>
          </p:nvPr>
        </p:nvSpPr>
        <p:spPr/>
        <p:txBody>
          <a:bodyPr/>
          <a:lstStyle/>
          <a:p>
            <a:pPr>
              <a:defRPr/>
            </a:pPr>
            <a:fld id="{1C563D34-977E-4471-8BC6-F76D8C7F0976}" type="slidenum">
              <a:rPr lang="en-US" smtClean="0"/>
              <a:pPr>
                <a:defRPr/>
              </a:pPr>
              <a:t>3</a:t>
            </a:fld>
            <a:endParaRPr lang="en-US"/>
          </a:p>
        </p:txBody>
      </p:sp>
    </p:spTree>
    <p:extLst>
      <p:ext uri="{BB962C8B-B14F-4D97-AF65-F5344CB8AC3E}">
        <p14:creationId xmlns:p14="http://schemas.microsoft.com/office/powerpoint/2010/main" val="9686502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2C6413-5991-A650-1B87-DCD5AAE0441D}"/>
              </a:ext>
            </a:extLst>
          </p:cNvPr>
          <p:cNvSpPr>
            <a:spLocks noGrp="1"/>
          </p:cNvSpPr>
          <p:nvPr>
            <p:ph type="title"/>
          </p:nvPr>
        </p:nvSpPr>
        <p:spPr/>
        <p:txBody>
          <a:bodyPr/>
          <a:lstStyle/>
          <a:p>
            <a:r>
              <a:rPr lang="en-US" dirty="0"/>
              <a:t>Hazard Identification - General</a:t>
            </a:r>
          </a:p>
        </p:txBody>
      </p:sp>
      <p:sp>
        <p:nvSpPr>
          <p:cNvPr id="3" name="Content Placeholder 2">
            <a:extLst>
              <a:ext uri="{FF2B5EF4-FFF2-40B4-BE49-F238E27FC236}">
                <a16:creationId xmlns:a16="http://schemas.microsoft.com/office/drawing/2014/main" id="{E28A42F4-9C89-4858-184F-A0163219FFF8}"/>
              </a:ext>
            </a:extLst>
          </p:cNvPr>
          <p:cNvSpPr>
            <a:spLocks noGrp="1"/>
          </p:cNvSpPr>
          <p:nvPr>
            <p:ph idx="1"/>
          </p:nvPr>
        </p:nvSpPr>
        <p:spPr>
          <a:xfrm>
            <a:off x="482367" y="1635853"/>
            <a:ext cx="11090245" cy="4541110"/>
          </a:xfrm>
        </p:spPr>
        <p:txBody>
          <a:bodyPr>
            <a:normAutofit/>
          </a:bodyPr>
          <a:lstStyle/>
          <a:p>
            <a:r>
              <a:rPr lang="en-US" dirty="0"/>
              <a:t>Hazard Definition:  a condition that could foreseeably cause or contribute to an aircraft accident (14 CFR § 5.5)</a:t>
            </a:r>
          </a:p>
          <a:p>
            <a:pPr lvl="1"/>
            <a:r>
              <a:rPr lang="en-US" dirty="0"/>
              <a:t>Elaboration:  </a:t>
            </a:r>
          </a:p>
          <a:p>
            <a:pPr lvl="2"/>
            <a:r>
              <a:rPr lang="en-US" dirty="0"/>
              <a:t>If concern exists that a safety issue could cause or contribute to an aircraft accident, that issue should be identified as a hazard.</a:t>
            </a:r>
          </a:p>
          <a:p>
            <a:pPr lvl="2"/>
            <a:r>
              <a:rPr lang="en-US" dirty="0"/>
              <a:t>In the US, the NTSB investigates accidents and reports findings describing what caused or contributed to any aircraft accident, i.e., the hazard(s) that caused the accident</a:t>
            </a:r>
          </a:p>
          <a:p>
            <a:pPr lvl="2"/>
            <a:r>
              <a:rPr lang="en-US" dirty="0"/>
              <a:t>A risk analysis is essentially a prediction that answers:  “how likely is it that the hazard will occur and be cited in the future as causal or contributing to an aircraft accident?”</a:t>
            </a:r>
          </a:p>
          <a:p>
            <a:pPr lvl="2"/>
            <a:r>
              <a:rPr lang="en-US" dirty="0"/>
              <a:t>To unlock the power of data, safety issues must be standardized</a:t>
            </a:r>
          </a:p>
          <a:p>
            <a:pPr lvl="3"/>
            <a:r>
              <a:rPr lang="en-US" dirty="0"/>
              <a:t>Example safety issue:  intoxicated pilot, pilot flying drunk (or any other variation)</a:t>
            </a:r>
          </a:p>
          <a:p>
            <a:pPr lvl="3"/>
            <a:r>
              <a:rPr lang="en-US" dirty="0"/>
              <a:t>Corresponding hazard:  02012015 – … impairment – alcohol</a:t>
            </a:r>
          </a:p>
          <a:p>
            <a:pPr lvl="2"/>
            <a:r>
              <a:rPr lang="en-US" dirty="0"/>
              <a:t>Challenge </a:t>
            </a:r>
            <a:r>
              <a:rPr lang="en-US" dirty="0">
                <a:sym typeface="Wingdings" panose="05000000000000000000" pitchFamily="2" charset="2"/>
              </a:rPr>
              <a:t> validating that the safety issue = standard hazard</a:t>
            </a:r>
            <a:endParaRPr lang="en-US" dirty="0"/>
          </a:p>
          <a:p>
            <a:pPr marL="0" indent="0">
              <a:buNone/>
            </a:pPr>
            <a:endParaRPr lang="en-US" dirty="0"/>
          </a:p>
        </p:txBody>
      </p:sp>
    </p:spTree>
    <p:extLst>
      <p:ext uri="{BB962C8B-B14F-4D97-AF65-F5344CB8AC3E}">
        <p14:creationId xmlns:p14="http://schemas.microsoft.com/office/powerpoint/2010/main" val="38738593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C1336F-E966-52D0-BAF4-F09774F04F58}"/>
              </a:ext>
            </a:extLst>
          </p:cNvPr>
          <p:cNvSpPr>
            <a:spLocks noGrp="1"/>
          </p:cNvSpPr>
          <p:nvPr>
            <p:ph type="title"/>
          </p:nvPr>
        </p:nvSpPr>
        <p:spPr/>
        <p:txBody>
          <a:bodyPr/>
          <a:lstStyle/>
          <a:p>
            <a:r>
              <a:rPr lang="en-US" dirty="0"/>
              <a:t>Safety Issue</a:t>
            </a:r>
          </a:p>
        </p:txBody>
      </p:sp>
      <p:sp>
        <p:nvSpPr>
          <p:cNvPr id="3" name="Content Placeholder 2">
            <a:extLst>
              <a:ext uri="{FF2B5EF4-FFF2-40B4-BE49-F238E27FC236}">
                <a16:creationId xmlns:a16="http://schemas.microsoft.com/office/drawing/2014/main" id="{16AFC917-5AB6-9D32-9120-FBC83C3FEAE8}"/>
              </a:ext>
            </a:extLst>
          </p:cNvPr>
          <p:cNvSpPr>
            <a:spLocks noGrp="1"/>
          </p:cNvSpPr>
          <p:nvPr>
            <p:ph idx="1"/>
          </p:nvPr>
        </p:nvSpPr>
        <p:spPr/>
        <p:txBody>
          <a:bodyPr/>
          <a:lstStyle/>
          <a:p>
            <a:pPr marL="0" indent="0">
              <a:buNone/>
            </a:pPr>
            <a:r>
              <a:rPr lang="en-US" u="sng" dirty="0"/>
              <a:t>Potential Variations</a:t>
            </a:r>
          </a:p>
          <a:p>
            <a:r>
              <a:rPr lang="en-US" dirty="0"/>
              <a:t>Pilot flies with a major health issue</a:t>
            </a:r>
          </a:p>
          <a:p>
            <a:r>
              <a:rPr lang="en-US" dirty="0"/>
              <a:t>Pilot flies with a disqualifying health issue</a:t>
            </a:r>
          </a:p>
          <a:p>
            <a:r>
              <a:rPr lang="en-US" dirty="0"/>
              <a:t>Pilot fails to disclose a known disqualifying issue to an AME</a:t>
            </a:r>
          </a:p>
          <a:p>
            <a:r>
              <a:rPr lang="en-US" dirty="0"/>
              <a:t>Pilot avoids healthcare to avoid disqualification due to health issue</a:t>
            </a:r>
          </a:p>
          <a:p>
            <a:r>
              <a:rPr lang="en-US" dirty="0"/>
              <a:t>Pilot flies without a medical certificate due to disqualification</a:t>
            </a:r>
          </a:p>
          <a:p>
            <a:pPr marL="0" indent="0">
              <a:buNone/>
            </a:pPr>
            <a:r>
              <a:rPr lang="en-US" u="sng" dirty="0"/>
              <a:t>Standardized Hazard</a:t>
            </a:r>
          </a:p>
          <a:p>
            <a:r>
              <a:rPr lang="en-US" dirty="0"/>
              <a:t>02013035 - … Health/Fitness – Predisposing condition</a:t>
            </a:r>
          </a:p>
          <a:p>
            <a:endParaRPr lang="en-US" dirty="0"/>
          </a:p>
        </p:txBody>
      </p:sp>
    </p:spTree>
    <p:extLst>
      <p:ext uri="{BB962C8B-B14F-4D97-AF65-F5344CB8AC3E}">
        <p14:creationId xmlns:p14="http://schemas.microsoft.com/office/powerpoint/2010/main" val="18180900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669B04-89AE-5B82-5C7F-8CE89AE14A4C}"/>
              </a:ext>
            </a:extLst>
          </p:cNvPr>
          <p:cNvSpPr>
            <a:spLocks noGrp="1"/>
          </p:cNvSpPr>
          <p:nvPr>
            <p:ph type="title"/>
          </p:nvPr>
        </p:nvSpPr>
        <p:spPr/>
        <p:txBody>
          <a:bodyPr/>
          <a:lstStyle/>
          <a:p>
            <a:r>
              <a:rPr lang="en-US" dirty="0"/>
              <a:t>Example 1 – Feb 26, 2012, Fatal Accident</a:t>
            </a:r>
          </a:p>
        </p:txBody>
      </p:sp>
      <p:sp>
        <p:nvSpPr>
          <p:cNvPr id="3" name="Content Placeholder 2">
            <a:extLst>
              <a:ext uri="{FF2B5EF4-FFF2-40B4-BE49-F238E27FC236}">
                <a16:creationId xmlns:a16="http://schemas.microsoft.com/office/drawing/2014/main" id="{4C62BBBA-EF0B-E4E0-62BC-D39309345751}"/>
              </a:ext>
            </a:extLst>
          </p:cNvPr>
          <p:cNvSpPr>
            <a:spLocks noGrp="1"/>
          </p:cNvSpPr>
          <p:nvPr>
            <p:ph idx="1"/>
          </p:nvPr>
        </p:nvSpPr>
        <p:spPr/>
        <p:txBody>
          <a:bodyPr>
            <a:normAutofit lnSpcReduction="10000"/>
          </a:bodyPr>
          <a:lstStyle/>
          <a:p>
            <a:pPr marL="0" indent="0" algn="l">
              <a:buNone/>
            </a:pPr>
            <a:r>
              <a:rPr lang="en-US" sz="1800" b="0" i="0" u="none" strike="noStrike" baseline="0" dirty="0">
                <a:latin typeface="TimesNewRomanPSMT"/>
              </a:rPr>
              <a:t>Pilot maintained a Class 2 medical certificate (required for CFI); last FAA airman medical exam was performed on February 2, 2012</a:t>
            </a:r>
          </a:p>
          <a:p>
            <a:pPr marL="0" indent="0" algn="l">
              <a:buNone/>
            </a:pPr>
            <a:r>
              <a:rPr lang="en-US" sz="1800" b="0" i="0" u="none" strike="noStrike" baseline="0" dirty="0">
                <a:latin typeface="TimesNewRomanPSMT"/>
              </a:rPr>
              <a:t>NTSB: “This instructor had been using a series of psychotropic medications, culminating in his use of paroxetine, which would have been disqualifying for him to act as a required flight crewmember. Major depression itself is associated with significant cognitive degradation, particularly in executive functioning … Further, the instructor had sleep apnea, and that, combined with his recent use of sedating medications, chronic pain, and depression may well have contributed to his failure to take control of the airplane and conduct an emergency off-field landing after the partial loss of engine power.”</a:t>
            </a:r>
          </a:p>
          <a:p>
            <a:pPr algn="l"/>
            <a:r>
              <a:rPr lang="en-US" sz="1800" dirty="0">
                <a:latin typeface="TimesNewRomanPSMT"/>
              </a:rPr>
              <a:t>Autopsy found in blood or urine:  </a:t>
            </a:r>
            <a:r>
              <a:rPr lang="en-US" sz="1800" b="0" i="0" u="none" strike="noStrike" baseline="0" dirty="0">
                <a:latin typeface="TimesNewRomanPSMT"/>
              </a:rPr>
              <a:t>Amlodipine, </a:t>
            </a:r>
            <a:r>
              <a:rPr lang="en-US" sz="1800" b="0" i="0" u="none" strike="noStrike" baseline="0" dirty="0" err="1">
                <a:latin typeface="TimesNewRomanPSMT"/>
              </a:rPr>
              <a:t>Azacyclonol</a:t>
            </a:r>
            <a:r>
              <a:rPr lang="en-US" sz="1800" b="0" i="0" u="none" strike="noStrike" baseline="0" dirty="0">
                <a:latin typeface="TimesNewRomanPSMT"/>
              </a:rPr>
              <a:t>, Fexofenadine, Paroxetine, Tramadol</a:t>
            </a:r>
          </a:p>
          <a:p>
            <a:pPr marL="0" indent="0" algn="l">
              <a:buNone/>
            </a:pPr>
            <a:r>
              <a:rPr lang="en-US" sz="1800" dirty="0">
                <a:latin typeface="TimesNewRomanPSMT"/>
              </a:rPr>
              <a:t>CFI’s personal medical records (not disclosed to AME)</a:t>
            </a:r>
          </a:p>
          <a:p>
            <a:pPr algn="l"/>
            <a:r>
              <a:rPr lang="en-US" sz="1800" dirty="0">
                <a:latin typeface="TimesNewRomanPSMT"/>
              </a:rPr>
              <a:t>May 2011 – “</a:t>
            </a:r>
            <a:r>
              <a:rPr lang="en-US" sz="1800" b="0" i="0" u="none" strike="noStrike" baseline="0" dirty="0">
                <a:latin typeface="TimesNewRomanPSMT"/>
              </a:rPr>
              <a:t>the CFI reported feeling depressed and was prescribed sertraline (an antidepressant marketed under the trade name Zoloft)”</a:t>
            </a:r>
          </a:p>
          <a:p>
            <a:pPr algn="l"/>
            <a:r>
              <a:rPr lang="en-US" sz="1800" dirty="0">
                <a:latin typeface="TimesNewRomanPSMT"/>
              </a:rPr>
              <a:t>August 2011 – “</a:t>
            </a:r>
            <a:r>
              <a:rPr lang="en-US" sz="1800" b="0" i="0" u="none" strike="noStrike" baseline="0" dirty="0">
                <a:latin typeface="TimesNewRomanPSMT"/>
              </a:rPr>
              <a:t>prescription was switched from sertraline to paroxetine (Paxil).”</a:t>
            </a:r>
          </a:p>
          <a:p>
            <a:pPr algn="l"/>
            <a:r>
              <a:rPr lang="en-US" sz="1800" dirty="0">
                <a:latin typeface="TimesNewRomanPSMT"/>
              </a:rPr>
              <a:t>September 2011 – “</a:t>
            </a:r>
            <a:r>
              <a:rPr lang="en-US" sz="1800" b="0" i="0" u="none" strike="noStrike" baseline="0" dirty="0">
                <a:latin typeface="TimesNewRomanPSMT"/>
              </a:rPr>
              <a:t>CFI reported to his primary care doctor that his depression was incompletely treated and that he was having trouble concentrating. He requested and received an increase in his paroxetine dosing”</a:t>
            </a:r>
            <a:endParaRPr lang="en-US" sz="1800" dirty="0">
              <a:latin typeface="TimesNewRomanPSMT"/>
            </a:endParaRPr>
          </a:p>
          <a:p>
            <a:pPr marL="0" indent="0" algn="l">
              <a:buNone/>
            </a:pPr>
            <a:endParaRPr lang="en-US" dirty="0"/>
          </a:p>
        </p:txBody>
      </p:sp>
    </p:spTree>
    <p:extLst>
      <p:ext uri="{BB962C8B-B14F-4D97-AF65-F5344CB8AC3E}">
        <p14:creationId xmlns:p14="http://schemas.microsoft.com/office/powerpoint/2010/main" val="12839307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AFBE3B-C15E-D063-49DB-A3B63FF2F8F3}"/>
              </a:ext>
            </a:extLst>
          </p:cNvPr>
          <p:cNvSpPr>
            <a:spLocks noGrp="1"/>
          </p:cNvSpPr>
          <p:nvPr>
            <p:ph type="title"/>
          </p:nvPr>
        </p:nvSpPr>
        <p:spPr/>
        <p:txBody>
          <a:bodyPr/>
          <a:lstStyle/>
          <a:p>
            <a:r>
              <a:rPr lang="en-US" dirty="0"/>
              <a:t>Example 2 – May 28, 2014, Fatal accident</a:t>
            </a:r>
          </a:p>
        </p:txBody>
      </p:sp>
      <p:sp>
        <p:nvSpPr>
          <p:cNvPr id="3" name="Content Placeholder 2">
            <a:extLst>
              <a:ext uri="{FF2B5EF4-FFF2-40B4-BE49-F238E27FC236}">
                <a16:creationId xmlns:a16="http://schemas.microsoft.com/office/drawing/2014/main" id="{B5E4F8BA-0FFD-9DF1-1F95-AAB1A041F64C}"/>
              </a:ext>
            </a:extLst>
          </p:cNvPr>
          <p:cNvSpPr>
            <a:spLocks noGrp="1"/>
          </p:cNvSpPr>
          <p:nvPr>
            <p:ph idx="1"/>
          </p:nvPr>
        </p:nvSpPr>
        <p:spPr/>
        <p:txBody>
          <a:bodyPr/>
          <a:lstStyle/>
          <a:p>
            <a:pPr marL="0" indent="0" algn="l">
              <a:buNone/>
            </a:pPr>
            <a:r>
              <a:rPr lang="en-US" dirty="0"/>
              <a:t>“</a:t>
            </a:r>
            <a:r>
              <a:rPr lang="en-US" sz="1800" b="0" i="0" u="none" strike="noStrike" baseline="0" dirty="0">
                <a:latin typeface="TimesNewRomanPSMT"/>
              </a:rPr>
              <a:t>pilot's autopsy identified severe coronary artery disease with greater than 75% stenosis in two main arteries. In addition, scarring in the left ventricle was identified, which indicated that the pilot had experienced a previous heart attack. Although the pilot had sought and received in recent years medical care that included cardiac testing, there is no evidence that his previous heart attack was ever diagnosed (research has shown that the tests are not always accurate). Given the presence of two severely stenotic lesions in two main arteries and the presence of scarring from a previous heart attack, the accident pilot’s likelihood for experiencing another acute cardiac event (such as a new heart attack, anginal symptoms, or an acute arrhythmia) was inevitable. An acute cardiac event would likely cause symptoms ranging in severity from impairing (such as chest pain and shortness of breath or palpitations) to incapacitating (fainting from low blood pressure or sudden cardiac death).”</a:t>
            </a:r>
            <a:endParaRPr lang="en-US" dirty="0"/>
          </a:p>
        </p:txBody>
      </p:sp>
    </p:spTree>
    <p:extLst>
      <p:ext uri="{BB962C8B-B14F-4D97-AF65-F5344CB8AC3E}">
        <p14:creationId xmlns:p14="http://schemas.microsoft.com/office/powerpoint/2010/main" val="21608396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1227C2-02A0-9BD2-6F6D-DE01B3181256}"/>
              </a:ext>
            </a:extLst>
          </p:cNvPr>
          <p:cNvSpPr>
            <a:spLocks noGrp="1"/>
          </p:cNvSpPr>
          <p:nvPr>
            <p:ph type="title"/>
          </p:nvPr>
        </p:nvSpPr>
        <p:spPr/>
        <p:txBody>
          <a:bodyPr/>
          <a:lstStyle/>
          <a:p>
            <a:r>
              <a:rPr lang="en-US" dirty="0"/>
              <a:t>Example 3 – July 23, 2008, fatal glider</a:t>
            </a:r>
          </a:p>
        </p:txBody>
      </p:sp>
      <p:sp>
        <p:nvSpPr>
          <p:cNvPr id="3" name="Content Placeholder 2">
            <a:extLst>
              <a:ext uri="{FF2B5EF4-FFF2-40B4-BE49-F238E27FC236}">
                <a16:creationId xmlns:a16="http://schemas.microsoft.com/office/drawing/2014/main" id="{89550712-562C-9663-2345-D1E95F575FAE}"/>
              </a:ext>
            </a:extLst>
          </p:cNvPr>
          <p:cNvSpPr>
            <a:spLocks noGrp="1"/>
          </p:cNvSpPr>
          <p:nvPr>
            <p:ph idx="1"/>
          </p:nvPr>
        </p:nvSpPr>
        <p:spPr/>
        <p:txBody>
          <a:bodyPr>
            <a:normAutofit/>
          </a:bodyPr>
          <a:lstStyle/>
          <a:p>
            <a:pPr marL="0" indent="0" algn="l">
              <a:buNone/>
            </a:pPr>
            <a:r>
              <a:rPr lang="en-US" sz="1800" b="0" i="0" u="none" strike="noStrike" baseline="0" dirty="0">
                <a:latin typeface="Roboto-Regular"/>
              </a:rPr>
              <a:t>“His last Federal Aviation Administration (FAA) second-class medical was issued on August 30, 1996”</a:t>
            </a:r>
          </a:p>
          <a:p>
            <a:pPr marL="0" indent="0" algn="l">
              <a:buNone/>
            </a:pPr>
            <a:r>
              <a:rPr lang="en-US" sz="1800" b="0" i="0" u="sng" strike="noStrike" baseline="0" dirty="0">
                <a:latin typeface="Roboto-Regular"/>
              </a:rPr>
              <a:t>Pathological info</a:t>
            </a:r>
            <a:r>
              <a:rPr lang="en-US" sz="1800" b="0" i="0" u="none" strike="noStrike" baseline="0" dirty="0">
                <a:latin typeface="Roboto-Regular"/>
              </a:rPr>
              <a:t>:  The pilot had seen his cardiologist 6 days before the accident. The pilot reported at that visit he had an episode of dizziness the week prior accompanied by left arm pain. The cardiologist performed a stress echocardiogram on the day of that visit, the report of which noted: "stress induced wall motion abnormalities suggest ischemia." The cardiologist indicated he was "concerned about proximal LAD stenosis" and planned to schedule "left heart catheterization and possibly angioplasty in the next 1 to 2 weeks." Electrocardiographic (ECG) monitoring performed on the day of the cardiologist visit was interpreted as showing "Frequent ventricular premature contractions" and "Occasional supraventricular ectopy, including two atrial runs of non-sustained supraventricular tachycardia." On autopsy, it was noted that the pilot’s "coronary arterial system has varying degrees of calcific atherosclerosis; the left anterior descending coronary artery has up to 90% stenosis, the circumflex coronary artery has up to 80% stenosis and the right coronary has up to 80% stenosis."</a:t>
            </a:r>
            <a:endParaRPr lang="en-US" dirty="0"/>
          </a:p>
        </p:txBody>
      </p:sp>
      <p:sp>
        <p:nvSpPr>
          <p:cNvPr id="4" name="TextBox 3">
            <a:extLst>
              <a:ext uri="{FF2B5EF4-FFF2-40B4-BE49-F238E27FC236}">
                <a16:creationId xmlns:a16="http://schemas.microsoft.com/office/drawing/2014/main" id="{29837BF6-8F43-87C1-CB20-DB5D0565D25F}"/>
              </a:ext>
            </a:extLst>
          </p:cNvPr>
          <p:cNvSpPr txBox="1"/>
          <p:nvPr/>
        </p:nvSpPr>
        <p:spPr>
          <a:xfrm>
            <a:off x="837981" y="5415102"/>
            <a:ext cx="10512862" cy="738664"/>
          </a:xfrm>
          <a:prstGeom prst="rect">
            <a:avLst/>
          </a:prstGeom>
          <a:noFill/>
        </p:spPr>
        <p:txBody>
          <a:bodyPr wrap="square" rtlCol="0">
            <a:spAutoFit/>
          </a:bodyPr>
          <a:lstStyle/>
          <a:p>
            <a:pPr algn="l"/>
            <a:r>
              <a:rPr lang="en-US" sz="1400" b="0" i="0" u="none" strike="noStrike" baseline="0" dirty="0">
                <a:latin typeface="Roboto-Regular"/>
              </a:rPr>
              <a:t>“The pilot began flying glider aircraft in 1938. He had won eleven National Gliding Championships and been a member of the United States Soaring Team during ten World Soaring Championships. He was the author of approximately 100 Flight Test Evaluation</a:t>
            </a:r>
          </a:p>
          <a:p>
            <a:pPr algn="l"/>
            <a:r>
              <a:rPr lang="en-US" sz="1400" b="0" i="0" u="none" strike="noStrike" baseline="0" dirty="0">
                <a:latin typeface="Roboto-Regular"/>
              </a:rPr>
              <a:t>articles for Soaring Magazine”</a:t>
            </a:r>
            <a:endParaRPr lang="en-US" sz="1800" dirty="0"/>
          </a:p>
        </p:txBody>
      </p:sp>
    </p:spTree>
    <p:extLst>
      <p:ext uri="{BB962C8B-B14F-4D97-AF65-F5344CB8AC3E}">
        <p14:creationId xmlns:p14="http://schemas.microsoft.com/office/powerpoint/2010/main" val="37074947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9B26A2-79C0-3FEE-C57A-A8F85DBCEB50}"/>
              </a:ext>
            </a:extLst>
          </p:cNvPr>
          <p:cNvSpPr>
            <a:spLocks noGrp="1"/>
          </p:cNvSpPr>
          <p:nvPr>
            <p:ph type="title"/>
          </p:nvPr>
        </p:nvSpPr>
        <p:spPr/>
        <p:txBody>
          <a:bodyPr/>
          <a:lstStyle/>
          <a:p>
            <a:r>
              <a:rPr lang="en-US" dirty="0"/>
              <a:t>HEAT Analysis – Scoping &amp; Policy</a:t>
            </a:r>
          </a:p>
        </p:txBody>
      </p:sp>
      <p:sp>
        <p:nvSpPr>
          <p:cNvPr id="3" name="Content Placeholder 2">
            <a:extLst>
              <a:ext uri="{FF2B5EF4-FFF2-40B4-BE49-F238E27FC236}">
                <a16:creationId xmlns:a16="http://schemas.microsoft.com/office/drawing/2014/main" id="{02380814-C0F4-5382-2C7D-C49F5D5FD63E}"/>
              </a:ext>
            </a:extLst>
          </p:cNvPr>
          <p:cNvSpPr>
            <a:spLocks noGrp="1"/>
          </p:cNvSpPr>
          <p:nvPr>
            <p:ph idx="1"/>
          </p:nvPr>
        </p:nvSpPr>
        <p:spPr/>
        <p:txBody>
          <a:bodyPr>
            <a:normAutofit/>
          </a:bodyPr>
          <a:lstStyle/>
          <a:p>
            <a:r>
              <a:rPr lang="en-US" dirty="0"/>
              <a:t>Safety issue is cross-organizational:  8040.4C applies</a:t>
            </a:r>
          </a:p>
          <a:p>
            <a:pPr lvl="1"/>
            <a:r>
              <a:rPr lang="en-US" dirty="0"/>
              <a:t>Stakeholders include Flight Standards, Aerospace Medicine, Externals</a:t>
            </a:r>
          </a:p>
          <a:p>
            <a:r>
              <a:rPr lang="en-US" dirty="0"/>
              <a:t>No commercial accidents cite this hazard as causal or contributing</a:t>
            </a:r>
          </a:p>
          <a:p>
            <a:pPr lvl="1"/>
            <a:r>
              <a:rPr lang="en-US" dirty="0"/>
              <a:t>Dual ATP-rated pilots in commercial* aviation</a:t>
            </a:r>
          </a:p>
          <a:p>
            <a:pPr lvl="1"/>
            <a:r>
              <a:rPr lang="en-US" dirty="0"/>
              <a:t>Therefore, this is treated as a General Aviation hazard</a:t>
            </a:r>
          </a:p>
        </p:txBody>
      </p:sp>
      <p:sp>
        <p:nvSpPr>
          <p:cNvPr id="4" name="TextBox 3">
            <a:extLst>
              <a:ext uri="{FF2B5EF4-FFF2-40B4-BE49-F238E27FC236}">
                <a16:creationId xmlns:a16="http://schemas.microsoft.com/office/drawing/2014/main" id="{AFF29C78-6226-44BA-DBD6-FA8732C7D460}"/>
              </a:ext>
            </a:extLst>
          </p:cNvPr>
          <p:cNvSpPr txBox="1"/>
          <p:nvPr/>
        </p:nvSpPr>
        <p:spPr>
          <a:xfrm>
            <a:off x="1560352" y="6492873"/>
            <a:ext cx="8544775" cy="276999"/>
          </a:xfrm>
          <a:prstGeom prst="rect">
            <a:avLst/>
          </a:prstGeom>
          <a:solidFill>
            <a:schemeClr val="bg1">
              <a:lumMod val="85000"/>
            </a:schemeClr>
          </a:solidFill>
        </p:spPr>
        <p:txBody>
          <a:bodyPr wrap="none" rtlCol="0">
            <a:spAutoFit/>
          </a:bodyPr>
          <a:lstStyle/>
          <a:p>
            <a:r>
              <a:rPr lang="en-US" sz="1200" dirty="0"/>
              <a:t>*Per FAA Order 8040.4C, “commercial” includes FAR Part 121, 125, and 129 operations, or any aircraft with 10 or more passenger seats</a:t>
            </a:r>
            <a:endParaRPr lang="en-US" dirty="0"/>
          </a:p>
        </p:txBody>
      </p:sp>
    </p:spTree>
    <p:extLst>
      <p:ext uri="{BB962C8B-B14F-4D97-AF65-F5344CB8AC3E}">
        <p14:creationId xmlns:p14="http://schemas.microsoft.com/office/powerpoint/2010/main" val="77951257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A358920D0E12641BB1A8A6B64E90A3B" ma:contentTypeVersion="5" ma:contentTypeDescription="Create a new document." ma:contentTypeScope="" ma:versionID="55c6a0ff7561d0d11bd66e6aa50ce32c">
  <xsd:schema xmlns:xsd="http://www.w3.org/2001/XMLSchema" xmlns:xs="http://www.w3.org/2001/XMLSchema" xmlns:p="http://schemas.microsoft.com/office/2006/metadata/properties" xmlns:ns3="a36ee798-5bf5-46c2-9903-dcb7d9bdcbda" targetNamespace="http://schemas.microsoft.com/office/2006/metadata/properties" ma:root="true" ma:fieldsID="15596ed1a55dfabf463545ad3849dd9b" ns3:_="">
    <xsd:import namespace="a36ee798-5bf5-46c2-9903-dcb7d9bdcbda"/>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3: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36ee798-5bf5-46c2-9903-dcb7d9bdcbd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338E2A37-C340-4A4B-A494-5D3D410E42A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36ee798-5bf5-46c2-9903-dcb7d9bdcbd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27688610-0E3D-4DBF-A6DD-D2008C40E387}">
  <ds:schemaRefs>
    <ds:schemaRef ds:uri="http://schemas.microsoft.com/sharepoint/v3/contenttype/forms"/>
  </ds:schemaRefs>
</ds:datastoreItem>
</file>

<file path=customXml/itemProps3.xml><?xml version="1.0" encoding="utf-8"?>
<ds:datastoreItem xmlns:ds="http://schemas.openxmlformats.org/officeDocument/2006/customXml" ds:itemID="{0F9CED94-8A94-4F80-8F2A-466A3DDF8E52}">
  <ds:schemaRefs>
    <ds:schemaRef ds:uri="http://schemas.microsoft.com/office/2006/metadata/properties"/>
    <ds:schemaRef ds:uri="http://purl.org/dc/terms/"/>
    <ds:schemaRef ds:uri="http://purl.org/dc/elements/1.1/"/>
    <ds:schemaRef ds:uri="http://schemas.microsoft.com/office/2006/documentManagement/types"/>
    <ds:schemaRef ds:uri="http://schemas.openxmlformats.org/package/2006/metadata/core-properties"/>
    <ds:schemaRef ds:uri="http://schemas.microsoft.com/office/infopath/2007/PartnerControls"/>
    <ds:schemaRef ds:uri="a36ee798-5bf5-46c2-9903-dcb7d9bdcbda"/>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0</TotalTime>
  <Words>1268</Words>
  <Application>Microsoft Office PowerPoint</Application>
  <PresentationFormat>Custom</PresentationFormat>
  <Paragraphs>86</Paragraphs>
  <Slides>15</Slides>
  <Notes>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15</vt:i4>
      </vt:variant>
    </vt:vector>
  </HeadingPairs>
  <TitlesOfParts>
    <vt:vector size="24" baseType="lpstr">
      <vt:lpstr>Arial</vt:lpstr>
      <vt:lpstr>Calibri</vt:lpstr>
      <vt:lpstr>Calibri Light</vt:lpstr>
      <vt:lpstr>Roboto-Regular</vt:lpstr>
      <vt:lpstr>Segoe UI Semibold</vt:lpstr>
      <vt:lpstr>Segoe UI Semilight</vt:lpstr>
      <vt:lpstr>TimesNewRomanPSMT</vt:lpstr>
      <vt:lpstr>Wingdings</vt:lpstr>
      <vt:lpstr>Office Theme</vt:lpstr>
      <vt:lpstr>Predisposing Condition Hazard Analysis</vt:lpstr>
      <vt:lpstr>Background</vt:lpstr>
      <vt:lpstr>Overview</vt:lpstr>
      <vt:lpstr>Hazard Identification - General</vt:lpstr>
      <vt:lpstr>Safety Issue</vt:lpstr>
      <vt:lpstr>Example 1 – Feb 26, 2012, Fatal Accident</vt:lpstr>
      <vt:lpstr>Example 2 – May 28, 2014, Fatal accident</vt:lpstr>
      <vt:lpstr>Example 3 – July 23, 2008, fatal glider</vt:lpstr>
      <vt:lpstr>HEAT Analysis – Scoping &amp; Policy</vt:lpstr>
      <vt:lpstr>HEAT Analysis – Data &amp; Sources</vt:lpstr>
      <vt:lpstr>HEAT Historic Risk Framework:  2008-22</vt:lpstr>
      <vt:lpstr>FAA Risk Matrix with Historic Risk</vt:lpstr>
      <vt:lpstr>Next Steps</vt:lpstr>
      <vt:lpstr>Questions/Discussion</vt:lpstr>
      <vt:lpstr>Historic Risk Matrix with 13 event sample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2021-01-05T18:30:34Z</dcterms:created>
  <dcterms:modified xsi:type="dcterms:W3CDTF">2024-04-09T13:53:02Z</dcterms:modified>
</cp:coreProperties>
</file>